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image7.jpg" ContentType="image/png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74" r:id="rId4"/>
    <p:sldId id="268" r:id="rId5"/>
    <p:sldId id="272" r:id="rId6"/>
    <p:sldId id="260" r:id="rId7"/>
    <p:sldId id="273" r:id="rId8"/>
    <p:sldId id="275" r:id="rId9"/>
    <p:sldId id="262" r:id="rId10"/>
    <p:sldId id="263" r:id="rId11"/>
    <p:sldId id="270" r:id="rId12"/>
    <p:sldId id="265" r:id="rId13"/>
    <p:sldId id="267" r:id="rId14"/>
    <p:sldId id="266" r:id="rId15"/>
    <p:sldId id="261" r:id="rId16"/>
    <p:sldId id="276" r:id="rId17"/>
    <p:sldId id="277" r:id="rId1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FBED1"/>
    <a:srgbClr val="E0EAF0"/>
    <a:srgbClr val="FFFFFF"/>
    <a:srgbClr val="C1D5E1"/>
    <a:srgbClr val="E1E8F7"/>
    <a:srgbClr val="E6E6E6"/>
    <a:srgbClr val="F4F68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93E3B4E-3D7E-4A48-A68A-22FE909D296A}" v="2321" dt="2021-08-10T14:17:43.705"/>
    <p1510:client id="{D35B1D23-D1C0-43FF-BD00-A0A262B82D76}" v="1" dt="2021-08-10T14:23:44.39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596" autoAdjust="0"/>
    <p:restoredTop sz="94660"/>
  </p:normalViewPr>
  <p:slideViewPr>
    <p:cSldViewPr snapToGrid="0">
      <p:cViewPr varScale="1">
        <p:scale>
          <a:sx n="85" d="100"/>
          <a:sy n="85" d="100"/>
        </p:scale>
        <p:origin x="65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+mn-cs"/>
              </a:defRPr>
            </a:pPr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연령대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+mn-cs"/>
            </a:defRPr>
          </a:pPr>
          <a:endParaRPr lang="ko-KR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연령대</c:v>
                </c:pt>
              </c:strCache>
            </c:strRef>
          </c:tx>
          <c:spPr>
            <a:effectLst>
              <a:outerShdw blurRad="317500" algn="ctr" rotWithShape="0">
                <a:prstClr val="black">
                  <a:alpha val="9000"/>
                </a:prstClr>
              </a:outerShdw>
            </a:effectLst>
          </c:spPr>
          <c:explosion val="1"/>
          <c:dPt>
            <c:idx val="0"/>
            <c:bubble3D val="0"/>
            <c:explosion val="0"/>
            <c:spPr>
              <a:solidFill>
                <a:srgbClr val="9FBED1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9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2-58AE-4C4C-858E-36848F01B4DC}"/>
              </c:ext>
            </c:extLst>
          </c:dPt>
          <c:dPt>
            <c:idx val="1"/>
            <c:bubble3D val="0"/>
            <c:explosion val="0"/>
            <c:spPr>
              <a:solidFill>
                <a:srgbClr val="C1D5E1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9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58AE-4C4C-858E-36848F01B4DC}"/>
              </c:ext>
            </c:extLst>
          </c:dPt>
          <c:dPt>
            <c:idx val="2"/>
            <c:bubble3D val="0"/>
            <c:explosion val="0"/>
            <c:spPr>
              <a:solidFill>
                <a:srgbClr val="E0EAF0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9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4-58AE-4C4C-858E-36848F01B4DC}"/>
              </c:ext>
            </c:extLst>
          </c:dPt>
          <c:dPt>
            <c:idx val="3"/>
            <c:bubble3D val="0"/>
            <c:explosion val="0"/>
            <c:spPr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9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58AE-4C4C-858E-36848F01B4DC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9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9-62BE-4E79-9CAD-DC8B44244021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9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B-62BE-4E79-9CAD-DC8B44244021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A1DB6346-4873-4CF9-A8E7-DE4616ABDB35}" type="CATEGORYNAME">
                      <a:rPr lang="ko-KR" altLang="en-US" smtClean="0"/>
                      <a:pPr/>
                      <a:t>[범주 이름]</a:t>
                    </a:fld>
                    <a:endParaRPr lang="ko-KR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2-58AE-4C4C-858E-36848F01B4DC}"/>
                </c:ext>
              </c:extLst>
            </c:dLbl>
            <c:dLbl>
              <c:idx val="1"/>
              <c:layout>
                <c:manualLayout>
                  <c:x val="7.1242917780811156E-3"/>
                  <c:y val="-3.0075187969925915E-3"/>
                </c:manualLayout>
              </c:layout>
              <c:tx>
                <c:rich>
                  <a:bodyPr/>
                  <a:lstStyle/>
                  <a:p>
                    <a:fld id="{0553660F-5BFE-418F-B2C6-AE12C8177BBF}" type="CATEGORYNAME">
                      <a:rPr lang="ko-KR" altLang="en-US" smtClean="0"/>
                      <a:pPr/>
                      <a:t>[범주 이름]</a:t>
                    </a:fld>
                    <a:endParaRPr lang="ko-KR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58AE-4C4C-858E-36848F01B4DC}"/>
                </c:ext>
              </c:extLst>
            </c:dLbl>
            <c:dLbl>
              <c:idx val="2"/>
              <c:layout>
                <c:manualLayout>
                  <c:x val="-2.3747639260270387E-3"/>
                  <c:y val="1.5037593984962351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197" b="1" i="0" u="none" strike="noStrike" kern="1200" baseline="0">
                        <a:solidFill>
                          <a:srgbClr val="9FBED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  <a:cs typeface="+mn-cs"/>
                      </a:defRPr>
                    </a:pPr>
                    <a:fld id="{93F06AC3-677A-4790-946B-701406BD2EA4}" type="CATEGORYNAME">
                      <a:rPr lang="ko-KR" altLang="en-US" smtClean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rPr>
                      <a:pPr>
                        <a:defRPr>
                          <a:solidFill>
                            <a:srgbClr val="9FBED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defRPr>
                      </a:pPr>
                      <a:t>[범주 이름]</a:t>
                    </a:fld>
                    <a:endParaRPr lang="ko-KR" alt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1" i="0" u="none" strike="noStrike" kern="1200" baseline="0">
                      <a:solidFill>
                        <a:srgbClr val="9FBED1"/>
                      </a:solidFill>
                      <a:latin typeface="에스코어 드림 3 Light" panose="020B0303030302020204" pitchFamily="34" charset="-127"/>
                      <a:ea typeface="에스코어 드림 3 Light" panose="020B0303030302020204" pitchFamily="34" charset="-127"/>
                      <a:cs typeface="+mn-cs"/>
                    </a:defRPr>
                  </a:pPr>
                  <a:endParaRPr lang="ko-KR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4-58AE-4C4C-858E-36848F01B4DC}"/>
                </c:ext>
              </c:extLst>
            </c:dLbl>
            <c:dLbl>
              <c:idx val="3"/>
              <c:layout>
                <c:manualLayout>
                  <c:x val="-1.4248583556162231E-2"/>
                  <c:y val="-1.2030075187969926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197" b="1" i="0" u="none" strike="noStrike" kern="1200" baseline="0">
                        <a:solidFill>
                          <a:srgbClr val="9FBED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  <a:cs typeface="+mn-cs"/>
                      </a:defRPr>
                    </a:pPr>
                    <a:fld id="{3064BA80-8CFE-4C7A-B2AD-C15E8670DDFB}" type="CATEGORYNAME">
                      <a:rPr lang="ko-KR" altLang="en-US" smtClean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rPr>
                      <a:pPr>
                        <a:defRPr>
                          <a:solidFill>
                            <a:srgbClr val="9FBED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defRPr>
                      </a:pPr>
                      <a:t>[범주 이름]</a:t>
                    </a:fld>
                    <a:endParaRPr lang="ko-KR" alt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1" i="0" u="none" strike="noStrike" kern="1200" baseline="0">
                      <a:solidFill>
                        <a:srgbClr val="9FBED1"/>
                      </a:solidFill>
                      <a:latin typeface="에스코어 드림 3 Light" panose="020B0303030302020204" pitchFamily="34" charset="-127"/>
                      <a:ea typeface="에스코어 드림 3 Light" panose="020B0303030302020204" pitchFamily="34" charset="-127"/>
                      <a:cs typeface="+mn-cs"/>
                    </a:defRPr>
                  </a:pPr>
                  <a:endParaRPr lang="ko-KR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58AE-4C4C-858E-36848F01B4D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에스코어 드림 3 Light" panose="020B0303030302020204" pitchFamily="34" charset="-127"/>
                    <a:ea typeface="에스코어 드림 3 Light" panose="020B0303030302020204" pitchFamily="34" charset="-127"/>
                    <a:cs typeface="+mn-cs"/>
                  </a:defRPr>
                </a:pPr>
                <a:endParaRPr lang="ko-KR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dk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Sheet1!$A$2:$A$7</c:f>
              <c:strCache>
                <c:ptCount val="6"/>
                <c:pt idx="0">
                  <c:v>20~25세</c:v>
                </c:pt>
                <c:pt idx="1">
                  <c:v>26~30세</c:v>
                </c:pt>
                <c:pt idx="2">
                  <c:v>31~35세</c:v>
                </c:pt>
                <c:pt idx="3">
                  <c:v>36~40세</c:v>
                </c:pt>
                <c:pt idx="4">
                  <c:v>40~45세</c:v>
                </c:pt>
                <c:pt idx="5">
                  <c:v>46세 이상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3</c:v>
                </c:pt>
                <c:pt idx="1">
                  <c:v>4</c:v>
                </c:pt>
                <c:pt idx="2">
                  <c:v>2</c:v>
                </c:pt>
                <c:pt idx="3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8AE-4C4C-858E-36848F01B4DC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43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성별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성별</c:v>
                </c:pt>
              </c:strCache>
            </c:strRef>
          </c:tx>
          <c:spPr>
            <a:effectLst>
              <a:outerShdw blurRad="317500" algn="ctr" rotWithShape="0">
                <a:prstClr val="black">
                  <a:alpha val="9000"/>
                </a:prstClr>
              </a:outerShdw>
            </a:effectLst>
          </c:spPr>
          <c:dPt>
            <c:idx val="0"/>
            <c:bubble3D val="0"/>
            <c:spPr>
              <a:solidFill>
                <a:srgbClr val="9FBED1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9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6468-4C4A-882D-6D137500D6C2}"/>
              </c:ext>
            </c:extLst>
          </c:dPt>
          <c:dPt>
            <c:idx val="1"/>
            <c:bubble3D val="0"/>
            <c:spPr>
              <a:solidFill>
                <a:srgbClr val="C1D5E1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9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6468-4C4A-882D-6D137500D6C2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9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6468-4C4A-882D-6D137500D6C2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9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6468-4C4A-882D-6D137500D6C2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r>
                      <a:rPr lang="ko-KR" altLang="en-US"/>
                      <a:t>여자</a:t>
                    </a:r>
                  </a:p>
                </c:rich>
              </c:tx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1-6468-4C4A-882D-6D137500D6C2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r>
                      <a:rPr lang="ko-KR" altLang="en-US"/>
                      <a:t>남자</a:t>
                    </a:r>
                  </a:p>
                </c:rich>
              </c:tx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3-6468-4C4A-882D-6D137500D6C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에스코어 드림 3 Light" panose="020B0303030302020204" pitchFamily="34" charset="-127"/>
                    <a:ea typeface="에스코어 드림 3 Light" panose="020B0303030302020204" pitchFamily="34" charset="-127"/>
                    <a:cs typeface="+mn-cs"/>
                  </a:defRPr>
                </a:pPr>
                <a:endParaRPr lang="ko-KR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dk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2"/>
                <c:pt idx="0">
                  <c:v>여자</c:v>
                </c:pt>
                <c:pt idx="1">
                  <c:v>남자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7</c:v>
                </c:pt>
                <c:pt idx="1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6468-4C4A-882D-6D137500D6C2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43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운전면허 소지</a:t>
            </a:r>
          </a:p>
        </c:rich>
      </c:tx>
      <c:layout>
        <c:manualLayout>
          <c:xMode val="edge"/>
          <c:yMode val="edge"/>
          <c:x val="0.31329606013575428"/>
          <c:y val="1.804511278195488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운전면허 소지</c:v>
                </c:pt>
              </c:strCache>
            </c:strRef>
          </c:tx>
          <c:spPr>
            <a:solidFill>
              <a:srgbClr val="C1D5E1"/>
            </a:solidFill>
            <a:effectLst>
              <a:outerShdw blurRad="317500" algn="ctr" rotWithShape="0">
                <a:prstClr val="black">
                  <a:alpha val="9000"/>
                </a:prstClr>
              </a:outerShdw>
            </a:effectLst>
          </c:spPr>
          <c:dPt>
            <c:idx val="0"/>
            <c:bubble3D val="0"/>
            <c:spPr>
              <a:solidFill>
                <a:srgbClr val="9FBED1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9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A3A1-45BB-A6EF-1A3631FD5E1B}"/>
              </c:ext>
            </c:extLst>
          </c:dPt>
          <c:dPt>
            <c:idx val="1"/>
            <c:bubble3D val="0"/>
            <c:spPr>
              <a:solidFill>
                <a:srgbClr val="C1D5E1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9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A3A1-45BB-A6EF-1A3631FD5E1B}"/>
              </c:ext>
            </c:extLst>
          </c:dPt>
          <c:dPt>
            <c:idx val="2"/>
            <c:bubble3D val="0"/>
            <c:spPr>
              <a:solidFill>
                <a:srgbClr val="C1D5E1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9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A3A1-45BB-A6EF-1A3631FD5E1B}"/>
              </c:ext>
            </c:extLst>
          </c:dPt>
          <c:dPt>
            <c:idx val="3"/>
            <c:bubble3D val="0"/>
            <c:spPr>
              <a:solidFill>
                <a:srgbClr val="C1D5E1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9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A3A1-45BB-A6EF-1A3631FD5E1B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r>
                      <a:rPr lang="ko-KR" altLang="en-US"/>
                      <a:t>있다</a:t>
                    </a:r>
                    <a:endParaRPr lang="ko-KR" altLang="en-US" dirty="0"/>
                  </a:p>
                </c:rich>
              </c:tx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1-A3A1-45BB-A6EF-1A3631FD5E1B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0BD824B5-C7B5-47BC-B9AA-E1BFE1AB156E}" type="CATEGORYNAME">
                      <a:rPr lang="ko-KR" altLang="en-US" smtClean="0"/>
                      <a:pPr/>
                      <a:t>[범주 이름]</a:t>
                    </a:fld>
                    <a:endParaRPr lang="ko-KR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A3A1-45BB-A6EF-1A3631FD5E1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에스코어 드림 3 Light" panose="020B0303030302020204" pitchFamily="34" charset="-127"/>
                    <a:ea typeface="에스코어 드림 3 Light" panose="020B0303030302020204" pitchFamily="34" charset="-127"/>
                    <a:cs typeface="+mn-cs"/>
                  </a:defRPr>
                </a:pPr>
                <a:endParaRPr lang="ko-KR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dk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2"/>
                <c:pt idx="0">
                  <c:v>있다</c:v>
                </c:pt>
                <c:pt idx="1">
                  <c:v>없다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</c:v>
                </c:pt>
                <c:pt idx="1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A3A1-45BB-A6EF-1A3631FD5E1B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43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+mn-cs"/>
              </a:defRPr>
            </a:pPr>
            <a:r>
              <a:rPr lang="ko-KR" altLang="en-US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드라이브에 흥미여부</a:t>
            </a:r>
          </a:p>
        </c:rich>
      </c:tx>
      <c:layout>
        <c:manualLayout>
          <c:xMode val="edge"/>
          <c:yMode val="edge"/>
          <c:x val="0.31575983096168592"/>
          <c:y val="1.804511278195488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+mn-cs"/>
            </a:defRPr>
          </a:pPr>
          <a:endParaRPr lang="ko-KR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연령대</c:v>
                </c:pt>
              </c:strCache>
            </c:strRef>
          </c:tx>
          <c:spPr>
            <a:effectLst>
              <a:outerShdw blurRad="317500" algn="ctr" rotWithShape="0">
                <a:prstClr val="black">
                  <a:alpha val="9000"/>
                </a:prstClr>
              </a:outerShdw>
            </a:effectLst>
          </c:spPr>
          <c:dPt>
            <c:idx val="0"/>
            <c:bubble3D val="0"/>
            <c:spPr>
              <a:solidFill>
                <a:srgbClr val="9FBED1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9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2-58AE-4C4C-858E-36848F01B4DC}"/>
              </c:ext>
            </c:extLst>
          </c:dPt>
          <c:dPt>
            <c:idx val="1"/>
            <c:bubble3D val="0"/>
            <c:spPr>
              <a:solidFill>
                <a:srgbClr val="C1D5E1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9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58AE-4C4C-858E-36848F01B4DC}"/>
              </c:ext>
            </c:extLst>
          </c:dPt>
          <c:dPt>
            <c:idx val="2"/>
            <c:bubble3D val="0"/>
            <c:spPr>
              <a:solidFill>
                <a:srgbClr val="E1E8F7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9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4-58AE-4C4C-858E-36848F01B4DC}"/>
              </c:ext>
            </c:extLst>
          </c:dPt>
          <c:dPt>
            <c:idx val="3"/>
            <c:bubble3D val="0"/>
            <c:spPr>
              <a:solidFill>
                <a:schemeClr val="bg1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9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58AE-4C4C-858E-36848F01B4DC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9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9-FC1C-4D96-B19D-C25F61BEA7FB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9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B-FC1C-4D96-B19D-C25F61BEA7FB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r>
                      <a:rPr lang="ko-KR" altLang="en-US"/>
                      <a:t>흥미가있고</a:t>
                    </a:r>
                  </a:p>
                  <a:p>
                    <a:r>
                      <a:rPr lang="ko-KR" altLang="en-US"/>
                      <a:t>즐긴다</a:t>
                    </a:r>
                    <a:r>
                      <a:rPr lang="en-US" altLang="ko-KR"/>
                      <a:t>.</a:t>
                    </a:r>
                    <a:endParaRPr lang="ko-KR" altLang="en-US" dirty="0"/>
                  </a:p>
                </c:rich>
              </c:tx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2-58AE-4C4C-858E-36848F01B4DC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r>
                      <a:rPr lang="ko-KR" altLang="en-US"/>
                      <a:t>즐기진 </a:t>
                    </a:r>
                  </a:p>
                  <a:p>
                    <a:r>
                      <a:rPr lang="ko-KR" altLang="en-US"/>
                      <a:t>않지만</a:t>
                    </a:r>
                  </a:p>
                  <a:p>
                    <a:r>
                      <a:rPr lang="ko-KR" altLang="en-US"/>
                      <a:t>관심이있다</a:t>
                    </a:r>
                    <a:endParaRPr lang="ko-KR" altLang="en-US" dirty="0"/>
                  </a:p>
                </c:rich>
              </c:tx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5-58AE-4C4C-858E-36848F01B4DC}"/>
                </c:ext>
              </c:extLst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1" i="0" u="none" strike="noStrike" kern="1200" baseline="0">
                      <a:solidFill>
                        <a:schemeClr val="bg2">
                          <a:lumMod val="50000"/>
                        </a:schemeClr>
                      </a:solidFill>
                      <a:latin typeface="에스코어 드림 3 Light" panose="020B0303030302020204" pitchFamily="34" charset="-127"/>
                      <a:ea typeface="에스코어 드림 3 Light" panose="020B0303030302020204" pitchFamily="34" charset="-127"/>
                      <a:cs typeface="+mn-cs"/>
                    </a:defRPr>
                  </a:pPr>
                  <a:endParaRPr lang="ko-KR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4-58AE-4C4C-858E-36848F01B4DC}"/>
                </c:ext>
              </c:extLst>
            </c:dLbl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1" i="0" u="none" strike="noStrike" kern="1200" baseline="0">
                      <a:solidFill>
                        <a:schemeClr val="bg2">
                          <a:lumMod val="50000"/>
                        </a:schemeClr>
                      </a:solidFill>
                      <a:latin typeface="에스코어 드림 3 Light" panose="020B0303030302020204" pitchFamily="34" charset="-127"/>
                      <a:ea typeface="에스코어 드림 3 Light" panose="020B0303030302020204" pitchFamily="34" charset="-127"/>
                      <a:cs typeface="+mn-cs"/>
                    </a:defRPr>
                  </a:pPr>
                  <a:endParaRPr lang="ko-KR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3-58AE-4C4C-858E-36848F01B4D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에스코어 드림 3 Light" panose="020B0303030302020204" pitchFamily="34" charset="-127"/>
                    <a:ea typeface="에스코어 드림 3 Light" panose="020B0303030302020204" pitchFamily="34" charset="-127"/>
                    <a:cs typeface="+mn-cs"/>
                  </a:defRPr>
                </a:pPr>
                <a:endParaRPr lang="ko-KR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dk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Sheet1!$A$2:$A$7</c:f>
              <c:strCache>
                <c:ptCount val="2"/>
                <c:pt idx="0">
                  <c:v>흥미있다</c:v>
                </c:pt>
                <c:pt idx="1">
                  <c:v>관심있다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6</c:v>
                </c:pt>
                <c:pt idx="1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8AE-4C4C-858E-36848F01B4DC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43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6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자차를</a:t>
            </a:r>
            <a:r>
              <a:rPr lang="ko-KR" altLang="en-US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소유하거나 </a:t>
            </a:r>
            <a:r>
              <a:rPr lang="ko-KR" altLang="en-US" sz="16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차렌트</a:t>
            </a:r>
            <a:r>
              <a:rPr lang="ko-KR" altLang="en-US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가능여부</a:t>
            </a:r>
          </a:p>
        </c:rich>
      </c:tx>
      <c:layout>
        <c:manualLayout>
          <c:xMode val="edge"/>
          <c:yMode val="edge"/>
          <c:x val="0.20105274967744349"/>
          <c:y val="1.804511278195488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성별</c:v>
                </c:pt>
              </c:strCache>
            </c:strRef>
          </c:tx>
          <c:spPr>
            <a:effectLst>
              <a:outerShdw blurRad="317500" algn="ctr" rotWithShape="0">
                <a:prstClr val="black">
                  <a:alpha val="9000"/>
                </a:prstClr>
              </a:outerShdw>
            </a:effectLst>
          </c:spPr>
          <c:dPt>
            <c:idx val="0"/>
            <c:bubble3D val="0"/>
            <c:spPr>
              <a:solidFill>
                <a:srgbClr val="9FBED1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9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6468-4C4A-882D-6D137500D6C2}"/>
              </c:ext>
            </c:extLst>
          </c:dPt>
          <c:dPt>
            <c:idx val="1"/>
            <c:bubble3D val="0"/>
            <c:spPr>
              <a:solidFill>
                <a:srgbClr val="C1D5E1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9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6468-4C4A-882D-6D137500D6C2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9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6468-4C4A-882D-6D137500D6C2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9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6468-4C4A-882D-6D137500D6C2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r>
                      <a:rPr lang="ko-KR" altLang="en-US"/>
                      <a:t>네</a:t>
                    </a:r>
                    <a:endParaRPr lang="ko-KR" altLang="en-US" dirty="0"/>
                  </a:p>
                </c:rich>
              </c:tx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1-6468-4C4A-882D-6D137500D6C2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r>
                      <a:rPr lang="ko-KR" altLang="en-US"/>
                      <a:t>아니오</a:t>
                    </a:r>
                  </a:p>
                </c:rich>
              </c:tx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3-6468-4C4A-882D-6D137500D6C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에스코어 드림 3 Light" panose="020B0303030302020204" pitchFamily="34" charset="-127"/>
                    <a:ea typeface="에스코어 드림 3 Light" panose="020B0303030302020204" pitchFamily="34" charset="-127"/>
                    <a:cs typeface="+mn-cs"/>
                  </a:defRPr>
                </a:pPr>
                <a:endParaRPr lang="ko-KR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dk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2"/>
                <c:pt idx="0">
                  <c:v>네</c:v>
                </c:pt>
                <c:pt idx="1">
                  <c:v>아니오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7</c:v>
                </c:pt>
                <c:pt idx="1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6468-4C4A-882D-6D137500D6C2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43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드라이브코스 정보 출처</a:t>
            </a:r>
          </a:p>
        </c:rich>
      </c:tx>
      <c:layout>
        <c:manualLayout>
          <c:xMode val="edge"/>
          <c:yMode val="edge"/>
          <c:x val="0.29192318480151086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운전면허 소지</c:v>
                </c:pt>
              </c:strCache>
            </c:strRef>
          </c:tx>
          <c:spPr>
            <a:solidFill>
              <a:srgbClr val="C1D5E1"/>
            </a:solidFill>
            <a:effectLst>
              <a:outerShdw blurRad="317500" algn="ctr" rotWithShape="0">
                <a:prstClr val="black">
                  <a:alpha val="9000"/>
                </a:prstClr>
              </a:outerShdw>
            </a:effectLst>
          </c:spPr>
          <c:dPt>
            <c:idx val="0"/>
            <c:bubble3D val="0"/>
            <c:spPr>
              <a:solidFill>
                <a:srgbClr val="9FBED1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9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A3A1-45BB-A6EF-1A3631FD5E1B}"/>
              </c:ext>
            </c:extLst>
          </c:dPt>
          <c:dPt>
            <c:idx val="1"/>
            <c:bubble3D val="0"/>
            <c:spPr>
              <a:solidFill>
                <a:srgbClr val="C1D5E1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9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A3A1-45BB-A6EF-1A3631FD5E1B}"/>
              </c:ext>
            </c:extLst>
          </c:dPt>
          <c:dPt>
            <c:idx val="2"/>
            <c:bubble3D val="0"/>
            <c:spPr>
              <a:solidFill>
                <a:srgbClr val="E0EAF0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9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A3A1-45BB-A6EF-1A3631FD5E1B}"/>
              </c:ext>
            </c:extLst>
          </c:dPt>
          <c:dPt>
            <c:idx val="3"/>
            <c:bubble3D val="0"/>
            <c:spPr>
              <a:solidFill>
                <a:srgbClr val="C1D5E1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9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A3A1-45BB-A6EF-1A3631FD5E1B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r>
                      <a:rPr lang="ko-KR" altLang="en-US"/>
                      <a:t>네이버</a:t>
                    </a:r>
                    <a:r>
                      <a:rPr lang="en-US" altLang="ko-KR"/>
                      <a:t>,</a:t>
                    </a:r>
                    <a:r>
                      <a:rPr lang="ko-KR" altLang="en-US"/>
                      <a:t>구글</a:t>
                    </a:r>
                  </a:p>
                  <a:p>
                    <a:r>
                      <a:rPr lang="en-US" altLang="ko-KR"/>
                      <a:t>(</a:t>
                    </a:r>
                    <a:r>
                      <a:rPr lang="ko-KR" altLang="en-US"/>
                      <a:t>블로그</a:t>
                    </a:r>
                    <a:r>
                      <a:rPr lang="en-US" altLang="ko-KR"/>
                      <a:t>, </a:t>
                    </a:r>
                    <a:r>
                      <a:rPr lang="ko-KR" altLang="en-US"/>
                      <a:t>카페</a:t>
                    </a:r>
                    <a:r>
                      <a:rPr lang="en-US" altLang="ko-KR"/>
                      <a:t>)</a:t>
                    </a:r>
                    <a:endParaRPr lang="ko-KR" altLang="en-US" dirty="0"/>
                  </a:p>
                </c:rich>
              </c:tx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1-A3A1-45BB-A6EF-1A3631FD5E1B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F37AFBB7-35AB-4EAB-81E8-F3025F7FA92B}" type="CELLREF">
                      <a:rPr lang="ko-KR" altLang="en-US" smtClean="0"/>
                      <a:pPr/>
                      <a:t>[CELLREF]</a:t>
                    </a:fld>
                    <a:endParaRPr lang="ko-KR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>
                    <c15:dlblFTEntry>
                      <c15:txfldGUID>{F37AFBB7-35AB-4EAB-81E8-F3025F7FA92B}</c15:txfldGUID>
                      <c15:f>Sheet1!$A$3</c15:f>
                      <c15:dlblFieldTableCache>
                        <c:ptCount val="1"/>
                        <c:pt idx="0">
                          <c:v>지도어플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03-A3A1-45BB-A6EF-1A3631FD5E1B}"/>
                </c:ext>
              </c:extLst>
            </c:dLbl>
            <c:dLbl>
              <c:idx val="2"/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197" b="1" i="0" u="none" strike="noStrike" kern="1200" baseline="0">
                        <a:solidFill>
                          <a:srgbClr val="9FBED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  <a:cs typeface="+mn-cs"/>
                      </a:defRPr>
                    </a:pPr>
                    <a:r>
                      <a:rPr lang="ko-KR" altLang="en-US">
                        <a:solidFill>
                          <a:srgbClr val="9FBED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rPr>
                      <a:t>원래 알던곳</a:t>
                    </a:r>
                    <a:endParaRPr lang="ko-KR" altLang="en-US" dirty="0">
                      <a:solidFill>
                        <a:srgbClr val="9FBED1"/>
                      </a:solidFill>
                      <a:latin typeface="에스코어 드림 3 Light" panose="020B0303030302020204" pitchFamily="34" charset="-127"/>
                      <a:ea typeface="에스코어 드림 3 Light" panose="020B0303030302020204" pitchFamily="34" charset="-127"/>
                    </a:endParaRP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1" i="0" u="none" strike="noStrike" kern="1200" baseline="0">
                      <a:solidFill>
                        <a:srgbClr val="9FBED1"/>
                      </a:solidFill>
                      <a:latin typeface="에스코어 드림 3 Light" panose="020B0303030302020204" pitchFamily="34" charset="-127"/>
                      <a:ea typeface="에스코어 드림 3 Light" panose="020B0303030302020204" pitchFamily="34" charset="-127"/>
                      <a:cs typeface="+mn-cs"/>
                    </a:defRPr>
                  </a:pPr>
                  <a:endParaRPr lang="ko-KR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5-A3A1-45BB-A6EF-1A3631FD5E1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에스코어 드림 3 Light" panose="020B0303030302020204" pitchFamily="34" charset="-127"/>
                    <a:ea typeface="에스코어 드림 3 Light" panose="020B0303030302020204" pitchFamily="34" charset="-127"/>
                    <a:cs typeface="+mn-cs"/>
                  </a:defRPr>
                </a:pPr>
                <a:endParaRPr lang="ko-KR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dk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3"/>
                <c:pt idx="0">
                  <c:v>네이버,구글</c:v>
                </c:pt>
                <c:pt idx="1">
                  <c:v>지도어플</c:v>
                </c:pt>
                <c:pt idx="2">
                  <c:v>알고있는곳</c:v>
                </c:pt>
              </c:strCache>
            </c:strRef>
          </c:cat>
          <c:val>
            <c:numRef>
              <c:f>Sheet1!$B$2:$B$5</c:f>
              <c:numCache>
                <c:formatCode>0%</c:formatCode>
                <c:ptCount val="4"/>
                <c:pt idx="0">
                  <c:v>0.71</c:v>
                </c:pt>
                <c:pt idx="1">
                  <c:v>0.14000000000000001</c:v>
                </c:pt>
                <c:pt idx="2">
                  <c:v>0.14000000000000001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A3A1-45BB-A6EF-1A3631FD5E1B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43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+mn-cs"/>
              </a:defRPr>
            </a:pPr>
            <a:r>
              <a:rPr lang="ko-KR" altLang="en-US" sz="16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네비와</a:t>
            </a:r>
            <a:r>
              <a:rPr lang="ko-KR" altLang="en-US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연동되는 </a:t>
            </a:r>
            <a:r>
              <a:rPr lang="ko-KR" altLang="en-US" sz="16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드라이브앱</a:t>
            </a:r>
            <a:r>
              <a:rPr lang="ko-KR" altLang="en-US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16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출시시</a:t>
            </a:r>
            <a:r>
              <a:rPr lang="en-US" altLang="ko-KR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</a:t>
            </a:r>
          </a:p>
          <a:p>
            <a:pPr>
              <a:defRPr sz="1600">
                <a:latin typeface="에스코어 드림 3 Light" panose="020B0303030302020204" pitchFamily="34" charset="-127"/>
                <a:ea typeface="에스코어 드림 3 Light" panose="020B0303030302020204" pitchFamily="34" charset="-127"/>
              </a:defRPr>
            </a:pPr>
            <a:r>
              <a:rPr lang="ko-KR" altLang="en-US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사용 의향</a:t>
            </a:r>
            <a:endParaRPr lang="en-US" altLang="ko-KR" sz="16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c:rich>
      </c:tx>
      <c:layout>
        <c:manualLayout>
          <c:xMode val="edge"/>
          <c:yMode val="edge"/>
          <c:x val="0.17089923147403654"/>
          <c:y val="1.804511278195488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+mn-cs"/>
            </a:defRPr>
          </a:pPr>
          <a:endParaRPr lang="ko-KR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연령대</c:v>
                </c:pt>
              </c:strCache>
            </c:strRef>
          </c:tx>
          <c:spPr>
            <a:effectLst>
              <a:outerShdw blurRad="317500" algn="ctr" rotWithShape="0">
                <a:prstClr val="black">
                  <a:alpha val="9000"/>
                </a:prstClr>
              </a:outerShdw>
            </a:effectLst>
          </c:spPr>
          <c:dPt>
            <c:idx val="0"/>
            <c:bubble3D val="0"/>
            <c:spPr>
              <a:solidFill>
                <a:srgbClr val="9FBED1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9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2-58AE-4C4C-858E-36848F01B4DC}"/>
              </c:ext>
            </c:extLst>
          </c:dPt>
          <c:dPt>
            <c:idx val="1"/>
            <c:bubble3D val="0"/>
            <c:spPr>
              <a:solidFill>
                <a:srgbClr val="C1D5E1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9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58AE-4C4C-858E-36848F01B4DC}"/>
              </c:ext>
            </c:extLst>
          </c:dPt>
          <c:dPt>
            <c:idx val="2"/>
            <c:bubble3D val="0"/>
            <c:spPr>
              <a:solidFill>
                <a:srgbClr val="E1E8F7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9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4-58AE-4C4C-858E-36848F01B4DC}"/>
              </c:ext>
            </c:extLst>
          </c:dPt>
          <c:dPt>
            <c:idx val="3"/>
            <c:bubble3D val="0"/>
            <c:spPr>
              <a:solidFill>
                <a:schemeClr val="bg1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9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58AE-4C4C-858E-36848F01B4DC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9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9-FF6A-4D88-91FF-88189F0EA7FD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9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B-FF6A-4D88-91FF-88189F0EA7FD}"/>
              </c:ext>
            </c:extLst>
          </c:dPt>
          <c:dLbls>
            <c:dLbl>
              <c:idx val="0"/>
              <c:layout>
                <c:manualLayout>
                  <c:x val="0"/>
                  <c:y val="-0.43308270676691735"/>
                </c:manualLayout>
              </c:layout>
              <c:tx>
                <c:rich>
                  <a:bodyPr/>
                  <a:lstStyle/>
                  <a:p>
                    <a:r>
                      <a:rPr lang="ko-KR" altLang="en-US" dirty="0">
                        <a:solidFill>
                          <a:schemeClr val="bg1"/>
                        </a:solidFill>
                      </a:rPr>
                      <a:t>네</a:t>
                    </a:r>
                  </a:p>
                </c:rich>
              </c:tx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2-58AE-4C4C-858E-36848F01B4DC}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58AE-4C4C-858E-36848F01B4D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bg1"/>
                    </a:solidFill>
                    <a:latin typeface="에스코어 드림 3 Light" panose="020B0303030302020204" pitchFamily="34" charset="-127"/>
                    <a:ea typeface="에스코어 드림 3 Light" panose="020B0303030302020204" pitchFamily="34" charset="-127"/>
                    <a:cs typeface="+mn-cs"/>
                  </a:defRPr>
                </a:pPr>
                <a:endParaRPr lang="ko-KR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Sheet1!$A$2:$A$7</c:f>
              <c:strCache>
                <c:ptCount val="1"/>
                <c:pt idx="0">
                  <c:v>네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100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8AE-4C4C-858E-36848F01B4DC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0"/>
        </c:dLbls>
        <c:firstSliceAng val="0"/>
        <c:holeSize val="43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지도</a:t>
            </a:r>
            <a:r>
              <a:rPr lang="en-US" altLang="ko-KR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&amp;</a:t>
            </a:r>
            <a:r>
              <a:rPr lang="ko-KR" altLang="en-US" sz="16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네비앱</a:t>
            </a:r>
            <a:r>
              <a:rPr lang="ko-KR" altLang="en-US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만으로도 </a:t>
            </a:r>
            <a:endParaRPr lang="en-US" altLang="ko-KR" sz="16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>
              <a:defRPr sz="1600"/>
            </a:pPr>
            <a:r>
              <a:rPr lang="ko-KR" altLang="en-US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충분한 정보를 </a:t>
            </a:r>
            <a:r>
              <a:rPr lang="ko-KR" altLang="en-US" sz="16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얻을수</a:t>
            </a:r>
            <a:r>
              <a:rPr lang="ko-KR" altLang="en-US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있는가</a:t>
            </a:r>
            <a:endParaRPr lang="en-US" altLang="ko-KR" sz="16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c:rich>
      </c:tx>
      <c:layout>
        <c:manualLayout>
          <c:xMode val="edge"/>
          <c:yMode val="edge"/>
          <c:x val="0.24142373641990314"/>
          <c:y val="1.804511278195488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성별</c:v>
                </c:pt>
              </c:strCache>
            </c:strRef>
          </c:tx>
          <c:spPr>
            <a:effectLst>
              <a:outerShdw blurRad="317500" algn="ctr" rotWithShape="0">
                <a:prstClr val="black">
                  <a:alpha val="9000"/>
                </a:prstClr>
              </a:outerShdw>
            </a:effectLst>
          </c:spPr>
          <c:dPt>
            <c:idx val="0"/>
            <c:bubble3D val="0"/>
            <c:spPr>
              <a:solidFill>
                <a:srgbClr val="9FBED1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9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6468-4C4A-882D-6D137500D6C2}"/>
              </c:ext>
            </c:extLst>
          </c:dPt>
          <c:dPt>
            <c:idx val="1"/>
            <c:bubble3D val="0"/>
            <c:spPr>
              <a:solidFill>
                <a:srgbClr val="C1D5E1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9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6468-4C4A-882D-6D137500D6C2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9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6468-4C4A-882D-6D137500D6C2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9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6468-4C4A-882D-6D137500D6C2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r>
                      <a:rPr lang="ko-KR" altLang="en-US" dirty="0" err="1"/>
                      <a:t>아니오</a:t>
                    </a:r>
                    <a:endParaRPr lang="ko-KR" altLang="en-US" dirty="0"/>
                  </a:p>
                </c:rich>
              </c:tx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1-6468-4C4A-882D-6D137500D6C2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841DD0ED-87DF-4423-86DC-8493089A2A0E}" type="CELLREF">
                      <a:rPr lang="ko-KR" altLang="en-US" smtClean="0"/>
                      <a:pPr/>
                      <a:t>[CELLREF]</a:t>
                    </a:fld>
                    <a:endParaRPr lang="ko-KR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>
                    <c15:dlblFTEntry>
                      <c15:txfldGUID>{841DD0ED-87DF-4423-86DC-8493089A2A0E}</c15:txfldGUID>
                      <c15:f>Sheet1!$A$2</c15:f>
                      <c15:dlblFieldTableCache>
                        <c:ptCount val="1"/>
                        <c:pt idx="0">
                          <c:v>네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03-6468-4C4A-882D-6D137500D6C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에스코어 드림 3 Light" panose="020B0303030302020204" pitchFamily="34" charset="-127"/>
                    <a:ea typeface="에스코어 드림 3 Light" panose="020B0303030302020204" pitchFamily="34" charset="-127"/>
                    <a:cs typeface="+mn-cs"/>
                  </a:defRPr>
                </a:pPr>
                <a:endParaRPr lang="ko-KR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dk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2"/>
                <c:pt idx="0">
                  <c:v>네</c:v>
                </c:pt>
                <c:pt idx="1">
                  <c:v>아니오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5</c:v>
                </c:pt>
                <c:pt idx="1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6468-4C4A-882D-6D137500D6C2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43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6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앱디자인의</a:t>
            </a:r>
            <a:r>
              <a:rPr lang="ko-KR" altLang="en-US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방향성 </a:t>
            </a:r>
          </a:p>
        </c:rich>
      </c:tx>
      <c:layout>
        <c:manualLayout>
          <c:xMode val="edge"/>
          <c:yMode val="edge"/>
          <c:x val="0.32042035191383528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운전면허 소지</c:v>
                </c:pt>
              </c:strCache>
            </c:strRef>
          </c:tx>
          <c:spPr>
            <a:solidFill>
              <a:srgbClr val="C1D5E1"/>
            </a:solidFill>
            <a:effectLst>
              <a:outerShdw blurRad="317500" algn="ctr" rotWithShape="0">
                <a:prstClr val="black">
                  <a:alpha val="9000"/>
                </a:prstClr>
              </a:outerShdw>
            </a:effectLst>
          </c:spPr>
          <c:dPt>
            <c:idx val="0"/>
            <c:bubble3D val="0"/>
            <c:spPr>
              <a:solidFill>
                <a:srgbClr val="9FBED1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9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A3A1-45BB-A6EF-1A3631FD5E1B}"/>
              </c:ext>
            </c:extLst>
          </c:dPt>
          <c:dPt>
            <c:idx val="1"/>
            <c:bubble3D val="0"/>
            <c:spPr>
              <a:solidFill>
                <a:srgbClr val="C1D5E1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9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A3A1-45BB-A6EF-1A3631FD5E1B}"/>
              </c:ext>
            </c:extLst>
          </c:dPt>
          <c:dPt>
            <c:idx val="2"/>
            <c:bubble3D val="0"/>
            <c:spPr>
              <a:solidFill>
                <a:srgbClr val="E0EAF0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9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A3A1-45BB-A6EF-1A3631FD5E1B}"/>
              </c:ext>
            </c:extLst>
          </c:dPt>
          <c:dPt>
            <c:idx val="3"/>
            <c:bubble3D val="0"/>
            <c:spPr>
              <a:solidFill>
                <a:srgbClr val="C1D5E1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9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A3A1-45BB-A6EF-1A3631FD5E1B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r>
                      <a:rPr lang="ko-KR" altLang="en-US" dirty="0" err="1"/>
                      <a:t>심플깔끔한</a:t>
                    </a:r>
                    <a:endParaRPr lang="ko-KR" altLang="en-US" dirty="0"/>
                  </a:p>
                  <a:p>
                    <a:r>
                      <a:rPr lang="en-US" altLang="ko-KR" dirty="0"/>
                      <a:t>UI</a:t>
                    </a:r>
                  </a:p>
                </c:rich>
              </c:tx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1-A3A1-45BB-A6EF-1A3631FD5E1B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F37AFBB7-35AB-4EAB-81E8-F3025F7FA92B}" type="CELLREF">
                      <a:rPr lang="ko-KR" altLang="en-US" smtClean="0"/>
                      <a:pPr/>
                      <a:t>[CELLREF]</a:t>
                    </a:fld>
                    <a:endParaRPr lang="ko-KR" altLang="en-US" dirty="0"/>
                  </a:p>
                  <a:p>
                    <a:r>
                      <a:rPr lang="en-US" altLang="ko-KR" dirty="0"/>
                      <a:t>UI</a:t>
                    </a:r>
                  </a:p>
                </c:rich>
              </c:tx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>
                    <c15:dlblFTEntry>
                      <c15:txfldGUID>{F37AFBB7-35AB-4EAB-81E8-F3025F7FA92B}</c15:txfldGUID>
                      <c15:f>Sheet1!$A$3</c15:f>
                      <c15:dlblFieldTableCache>
                        <c:ptCount val="1"/>
                        <c:pt idx="0">
                          <c:v>디테일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03-A3A1-45BB-A6EF-1A3631FD5E1B}"/>
                </c:ext>
              </c:extLst>
            </c:dLbl>
            <c:dLbl>
              <c:idx val="2"/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197" b="1" i="0" u="none" strike="noStrike" kern="1200" baseline="0">
                        <a:solidFill>
                          <a:srgbClr val="9FBED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  <a:cs typeface="+mn-cs"/>
                      </a:defRPr>
                    </a:pPr>
                    <a:r>
                      <a:rPr lang="ko-KR" altLang="en-US">
                        <a:solidFill>
                          <a:srgbClr val="9FBED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rPr>
                      <a:t>원래 알던곳</a:t>
                    </a:r>
                    <a:endParaRPr lang="ko-KR" altLang="en-US" dirty="0">
                      <a:solidFill>
                        <a:srgbClr val="9FBED1"/>
                      </a:solidFill>
                      <a:latin typeface="에스코어 드림 3 Light" panose="020B0303030302020204" pitchFamily="34" charset="-127"/>
                      <a:ea typeface="에스코어 드림 3 Light" panose="020B0303030302020204" pitchFamily="34" charset="-127"/>
                    </a:endParaRP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1" i="0" u="none" strike="noStrike" kern="1200" baseline="0">
                      <a:solidFill>
                        <a:srgbClr val="9FBED1"/>
                      </a:solidFill>
                      <a:latin typeface="에스코어 드림 3 Light" panose="020B0303030302020204" pitchFamily="34" charset="-127"/>
                      <a:ea typeface="에스코어 드림 3 Light" panose="020B0303030302020204" pitchFamily="34" charset="-127"/>
                      <a:cs typeface="+mn-cs"/>
                    </a:defRPr>
                  </a:pPr>
                  <a:endParaRPr lang="ko-KR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5-A3A1-45BB-A6EF-1A3631FD5E1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에스코어 드림 3 Light" panose="020B0303030302020204" pitchFamily="34" charset="-127"/>
                    <a:ea typeface="에스코어 드림 3 Light" panose="020B0303030302020204" pitchFamily="34" charset="-127"/>
                    <a:cs typeface="+mn-cs"/>
                  </a:defRPr>
                </a:pPr>
                <a:endParaRPr lang="ko-KR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dk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2"/>
                <c:pt idx="0">
                  <c:v>깔끔</c:v>
                </c:pt>
                <c:pt idx="1">
                  <c:v>디테일</c:v>
                </c:pt>
              </c:strCache>
            </c:strRef>
          </c:cat>
          <c:val>
            <c:numRef>
              <c:f>Sheet1!$B$2:$B$5</c:f>
              <c:numCache>
                <c:formatCode>0%</c:formatCode>
                <c:ptCount val="4"/>
                <c:pt idx="0">
                  <c:v>0.7</c:v>
                </c:pt>
                <c:pt idx="1">
                  <c:v>0.3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A3A1-45BB-A6EF-1A3631FD5E1B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43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61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pattFill prst="dkDnDiag">
        <a:fgClr>
          <a:schemeClr val="lt1">
            <a:lumMod val="95000"/>
          </a:schemeClr>
        </a:fgClr>
        <a:bgClr>
          <a:schemeClr val="lt1"/>
        </a:bgClr>
      </a:patt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5000"/>
        </a:schemeClr>
      </a:solidFill>
      <a:ln w="9525"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317500" algn="ctr" rotWithShape="0">
          <a:prstClr val="black">
            <a:alpha val="25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20000"/>
          </a:prstClr>
        </a:outerShdw>
      </a:effectLst>
      <a:scene3d>
        <a:camera prst="orthographicFront"/>
        <a:lightRig rig="threePt" dir="t"/>
      </a:scene3d>
      <a:sp3d prstMaterial="matte"/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noFill/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8000"/>
        </a:schemeClr>
      </a:solidFill>
    </cs:spPr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65000"/>
        <a:lumOff val="3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61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pattFill prst="dkDnDiag">
        <a:fgClr>
          <a:schemeClr val="lt1">
            <a:lumMod val="95000"/>
          </a:schemeClr>
        </a:fgClr>
        <a:bgClr>
          <a:schemeClr val="lt1"/>
        </a:bgClr>
      </a:patt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5000"/>
        </a:schemeClr>
      </a:solidFill>
      <a:ln w="9525"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317500" algn="ctr" rotWithShape="0">
          <a:prstClr val="black">
            <a:alpha val="25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20000"/>
          </a:prstClr>
        </a:outerShdw>
      </a:effectLst>
      <a:scene3d>
        <a:camera prst="orthographicFront"/>
        <a:lightRig rig="threePt" dir="t"/>
      </a:scene3d>
      <a:sp3d prstMaterial="matte"/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noFill/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8000"/>
        </a:schemeClr>
      </a:solidFill>
    </cs:spPr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65000"/>
        <a:lumOff val="3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61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pattFill prst="dkDnDiag">
        <a:fgClr>
          <a:schemeClr val="lt1">
            <a:lumMod val="95000"/>
          </a:schemeClr>
        </a:fgClr>
        <a:bgClr>
          <a:schemeClr val="lt1"/>
        </a:bgClr>
      </a:patt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5000"/>
        </a:schemeClr>
      </a:solidFill>
      <a:ln w="9525"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317500" algn="ctr" rotWithShape="0">
          <a:prstClr val="black">
            <a:alpha val="25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20000"/>
          </a:prstClr>
        </a:outerShdw>
      </a:effectLst>
      <a:scene3d>
        <a:camera prst="orthographicFront"/>
        <a:lightRig rig="threePt" dir="t"/>
      </a:scene3d>
      <a:sp3d prstMaterial="matte"/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noFill/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8000"/>
        </a:schemeClr>
      </a:solidFill>
    </cs:spPr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65000"/>
        <a:lumOff val="3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61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pattFill prst="dkDnDiag">
        <a:fgClr>
          <a:schemeClr val="lt1">
            <a:lumMod val="95000"/>
          </a:schemeClr>
        </a:fgClr>
        <a:bgClr>
          <a:schemeClr val="lt1"/>
        </a:bgClr>
      </a:patt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5000"/>
        </a:schemeClr>
      </a:solidFill>
      <a:ln w="9525"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317500" algn="ctr" rotWithShape="0">
          <a:prstClr val="black">
            <a:alpha val="25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20000"/>
          </a:prstClr>
        </a:outerShdw>
      </a:effectLst>
      <a:scene3d>
        <a:camera prst="orthographicFront"/>
        <a:lightRig rig="threePt" dir="t"/>
      </a:scene3d>
      <a:sp3d prstMaterial="matte"/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noFill/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8000"/>
        </a:schemeClr>
      </a:solidFill>
    </cs:spPr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65000"/>
        <a:lumOff val="3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61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pattFill prst="dkDnDiag">
        <a:fgClr>
          <a:schemeClr val="lt1">
            <a:lumMod val="95000"/>
          </a:schemeClr>
        </a:fgClr>
        <a:bgClr>
          <a:schemeClr val="lt1"/>
        </a:bgClr>
      </a:patt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5000"/>
        </a:schemeClr>
      </a:solidFill>
      <a:ln w="9525"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317500" algn="ctr" rotWithShape="0">
          <a:prstClr val="black">
            <a:alpha val="25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20000"/>
          </a:prstClr>
        </a:outerShdw>
      </a:effectLst>
      <a:scene3d>
        <a:camera prst="orthographicFront"/>
        <a:lightRig rig="threePt" dir="t"/>
      </a:scene3d>
      <a:sp3d prstMaterial="matte"/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noFill/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8000"/>
        </a:schemeClr>
      </a:solidFill>
    </cs:spPr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65000"/>
        <a:lumOff val="3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261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pattFill prst="dkDnDiag">
        <a:fgClr>
          <a:schemeClr val="lt1">
            <a:lumMod val="95000"/>
          </a:schemeClr>
        </a:fgClr>
        <a:bgClr>
          <a:schemeClr val="lt1"/>
        </a:bgClr>
      </a:patt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5000"/>
        </a:schemeClr>
      </a:solidFill>
      <a:ln w="9525"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317500" algn="ctr" rotWithShape="0">
          <a:prstClr val="black">
            <a:alpha val="25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20000"/>
          </a:prstClr>
        </a:outerShdw>
      </a:effectLst>
      <a:scene3d>
        <a:camera prst="orthographicFront"/>
        <a:lightRig rig="threePt" dir="t"/>
      </a:scene3d>
      <a:sp3d prstMaterial="matte"/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noFill/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8000"/>
        </a:schemeClr>
      </a:solidFill>
    </cs:spPr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65000"/>
        <a:lumOff val="3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7.xml><?xml version="1.0" encoding="utf-8"?>
<cs:chartStyle xmlns:cs="http://schemas.microsoft.com/office/drawing/2012/chartStyle" xmlns:a="http://schemas.openxmlformats.org/drawingml/2006/main" id="261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pattFill prst="dkDnDiag">
        <a:fgClr>
          <a:schemeClr val="lt1">
            <a:lumMod val="95000"/>
          </a:schemeClr>
        </a:fgClr>
        <a:bgClr>
          <a:schemeClr val="lt1"/>
        </a:bgClr>
      </a:patt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5000"/>
        </a:schemeClr>
      </a:solidFill>
      <a:ln w="9525"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317500" algn="ctr" rotWithShape="0">
          <a:prstClr val="black">
            <a:alpha val="25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20000"/>
          </a:prstClr>
        </a:outerShdw>
      </a:effectLst>
      <a:scene3d>
        <a:camera prst="orthographicFront"/>
        <a:lightRig rig="threePt" dir="t"/>
      </a:scene3d>
      <a:sp3d prstMaterial="matte"/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noFill/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8000"/>
        </a:schemeClr>
      </a:solidFill>
    </cs:spPr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65000"/>
        <a:lumOff val="3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8.xml><?xml version="1.0" encoding="utf-8"?>
<cs:chartStyle xmlns:cs="http://schemas.microsoft.com/office/drawing/2012/chartStyle" xmlns:a="http://schemas.openxmlformats.org/drawingml/2006/main" id="261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pattFill prst="dkDnDiag">
        <a:fgClr>
          <a:schemeClr val="lt1">
            <a:lumMod val="95000"/>
          </a:schemeClr>
        </a:fgClr>
        <a:bgClr>
          <a:schemeClr val="lt1"/>
        </a:bgClr>
      </a:patt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5000"/>
        </a:schemeClr>
      </a:solidFill>
      <a:ln w="9525"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317500" algn="ctr" rotWithShape="0">
          <a:prstClr val="black">
            <a:alpha val="25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20000"/>
          </a:prstClr>
        </a:outerShdw>
      </a:effectLst>
      <a:scene3d>
        <a:camera prst="orthographicFront"/>
        <a:lightRig rig="threePt" dir="t"/>
      </a:scene3d>
      <a:sp3d prstMaterial="matte"/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noFill/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8000"/>
        </a:schemeClr>
      </a:solidFill>
    </cs:spPr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65000"/>
        <a:lumOff val="3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9.xml><?xml version="1.0" encoding="utf-8"?>
<cs:chartStyle xmlns:cs="http://schemas.microsoft.com/office/drawing/2012/chartStyle" xmlns:a="http://schemas.openxmlformats.org/drawingml/2006/main" id="261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pattFill prst="dkDnDiag">
        <a:fgClr>
          <a:schemeClr val="lt1">
            <a:lumMod val="95000"/>
          </a:schemeClr>
        </a:fgClr>
        <a:bgClr>
          <a:schemeClr val="lt1"/>
        </a:bgClr>
      </a:patt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5000"/>
        </a:schemeClr>
      </a:solidFill>
      <a:ln w="9525"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317500" algn="ctr" rotWithShape="0">
          <a:prstClr val="black">
            <a:alpha val="25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20000"/>
          </a:prstClr>
        </a:outerShdw>
      </a:effectLst>
      <a:scene3d>
        <a:camera prst="orthographicFront"/>
        <a:lightRig rig="threePt" dir="t"/>
      </a:scene3d>
      <a:sp3d prstMaterial="matte"/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noFill/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8000"/>
        </a:schemeClr>
      </a:solidFill>
    </cs:spPr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65000"/>
        <a:lumOff val="3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657ECF-88CE-418B-85DE-25846DA25D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2784038-4D3F-4A94-AEE4-D24916F83C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47E45CE-503E-4C98-AC04-6961EC4B33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E9824-8899-4D51-A952-A8EBE5FE5BE4}" type="datetimeFigureOut">
              <a:rPr lang="ko-KR" altLang="en-US" smtClean="0"/>
              <a:t>2021-08-11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FD9447E-E8A4-4767-B1BF-C698E0F99E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779A6B8-C85F-48E9-ACAE-1A86A99392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969DB-9C00-48E8-90E6-78A738B22F9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7183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A95699-6F75-41BF-82B9-085E9D2AF7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E383C96-1030-4FDB-B6E7-E38950C043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925AB69-6C3D-48E1-9585-F9158FF6A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E9824-8899-4D51-A952-A8EBE5FE5BE4}" type="datetimeFigureOut">
              <a:rPr lang="ko-KR" altLang="en-US" smtClean="0"/>
              <a:t>2021-08-11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2DA6FF0-933B-452E-83F2-001D1A766C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03BB988-6ACF-4886-8EDD-9251B1298A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969DB-9C00-48E8-90E6-78A738B22F9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42363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673B898-3743-4AE0-B472-037A8F05FB3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0B931C9-8476-4E11-A3C1-8743042B97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05C80B4-F83E-43D0-9302-17902C6A43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E9824-8899-4D51-A952-A8EBE5FE5BE4}" type="datetimeFigureOut">
              <a:rPr lang="ko-KR" altLang="en-US" smtClean="0"/>
              <a:t>2021-08-11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21AFCB6-665B-4405-ADB5-DB539E201F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DCE549-88ED-4E96-931D-CF2C17E19B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969DB-9C00-48E8-90E6-78A738B22F9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21692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3A7EB9-E9C3-4A8C-AFBD-3333E3478E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5462A71-7DDB-43D2-B258-61653B5F74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1CD59B4-94E6-4EC3-82CF-9A894164E1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E9824-8899-4D51-A952-A8EBE5FE5BE4}" type="datetimeFigureOut">
              <a:rPr lang="ko-KR" altLang="en-US" smtClean="0"/>
              <a:t>2021-08-11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84FAD8F-D6B7-4620-94FB-F356F2ECD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0DB549-9744-462D-9B87-DF44BF2634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969DB-9C00-48E8-90E6-78A738B22F9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48289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E4FB00-18DF-4D78-A997-5EA58ECB7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69EE849-FA77-4AE4-8625-02B380EA6F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33D9C95-C676-4E0A-B674-175B14B9B2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E9824-8899-4D51-A952-A8EBE5FE5BE4}" type="datetimeFigureOut">
              <a:rPr lang="ko-KR" altLang="en-US" smtClean="0"/>
              <a:t>2021-08-11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A588748-E5A3-4B91-922C-82D78C4684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58B3698-99F5-42A5-94DB-45E46C7DB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969DB-9C00-48E8-90E6-78A738B22F9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39192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1BD618-91B5-49B2-BF02-E53BCB6BB8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1B29F6B-B095-4B90-85DE-D743F57027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401618C-72A7-4A6A-9B76-6EEB57C1A1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FC62759-DAC3-4BB2-A79C-203E4ABAF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E9824-8899-4D51-A952-A8EBE5FE5BE4}" type="datetimeFigureOut">
              <a:rPr lang="ko-KR" altLang="en-US" smtClean="0"/>
              <a:t>2021-08-11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B289B19-464A-45F1-B87D-AF48D5E5C0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3264CAB-358D-4978-B769-20BC532B9A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969DB-9C00-48E8-90E6-78A738B22F9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06822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05CBBD-A635-4435-B8A9-F1543791C2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9D4C491-38E9-418A-9F77-6B24A54A4F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12BE0D2-8676-4409-8BF8-E49DB01A5C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4B4A895-D31A-4C94-AAEA-B2FD6CC91F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1684273-312C-462B-9E0C-17F1445CB69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1B0B5E4-7C85-4BD8-BAD6-61949455EB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E9824-8899-4D51-A952-A8EBE5FE5BE4}" type="datetimeFigureOut">
              <a:rPr lang="ko-KR" altLang="en-US" smtClean="0"/>
              <a:t>2021-08-11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E56FD35-93CA-4232-B9A3-4D093BCE39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0370123-605D-4A40-AFCE-87D2E37BB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969DB-9C00-48E8-90E6-78A738B22F9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2184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2300B5-E903-4077-BDE4-BF55DBEA3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266351F-D43A-4ADB-A90E-9CBD801FDD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E9824-8899-4D51-A952-A8EBE5FE5BE4}" type="datetimeFigureOut">
              <a:rPr lang="ko-KR" altLang="en-US" smtClean="0"/>
              <a:t>2021-08-11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B739EA4-4E07-4AAD-A2E2-D82942B556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68BEDBF-9F32-4A12-81C6-DFE28BF8B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969DB-9C00-48E8-90E6-78A738B22F9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64728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769ADBE-D909-44B0-91EC-0B06A86E65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E9824-8899-4D51-A952-A8EBE5FE5BE4}" type="datetimeFigureOut">
              <a:rPr lang="ko-KR" altLang="en-US" smtClean="0"/>
              <a:t>2021-08-11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0F288B4-5BD0-40DC-9D7A-F029999D3C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D1D0E61-8A8B-4FEB-890B-4A85E9B7E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969DB-9C00-48E8-90E6-78A738B22F9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99230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6B70A0-C8A8-480E-A533-110DF13AAC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3ADC77D-1F78-4EA5-9D65-741A040847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9D6BFD4-6D29-4E27-AB2D-87B84D796A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4B8B823-9104-4DAE-BDED-B62DB6D65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E9824-8899-4D51-A952-A8EBE5FE5BE4}" type="datetimeFigureOut">
              <a:rPr lang="ko-KR" altLang="en-US" smtClean="0"/>
              <a:t>2021-08-11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1F9D42C-7FA4-44CE-B504-6AC475C7D1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64C3D62-33E8-46A1-A9BC-B04770485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969DB-9C00-48E8-90E6-78A738B22F9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94434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DED065-8E48-4F3E-BFB3-2CACD386FC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2CFE783-F67D-4F13-8269-FCAA260468A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8AFF6B0-5131-4B82-8EDC-87715B27D7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ACE1B64-FF1F-4440-80B9-C94E91AB8F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E9824-8899-4D51-A952-A8EBE5FE5BE4}" type="datetimeFigureOut">
              <a:rPr lang="ko-KR" altLang="en-US" smtClean="0"/>
              <a:t>2021-08-11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30640CE-B279-4E3B-A4F6-5B879F634A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DB3CC35-F6A6-4F28-915F-15764D19A7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969DB-9C00-48E8-90E6-78A738B22F9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40159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3BB6FFA-360F-4E8D-BC3E-BDD734F0C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26F3D97-6FB5-40B7-8732-9FF4F128DA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86404F3-9A52-4D17-A2C1-99B843948D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CE9824-8899-4D51-A952-A8EBE5FE5BE4}" type="datetimeFigureOut">
              <a:rPr lang="ko-KR" altLang="en-US" smtClean="0"/>
              <a:t>2021-08-11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9E997AF-8C18-4482-A904-3D09C5851A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A098149-D5D3-4E6A-84A3-DDA0A0D4D1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4969DB-9C00-48E8-90E6-78A738B22F9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09377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1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.png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.png"/><Relationship Id="rId5" Type="http://schemas.openxmlformats.org/officeDocument/2006/relationships/chart" Target="../charts/chart6.xml"/><Relationship Id="rId4" Type="http://schemas.openxmlformats.org/officeDocument/2006/relationships/chart" Target="../charts/char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.png"/><Relationship Id="rId5" Type="http://schemas.openxmlformats.org/officeDocument/2006/relationships/chart" Target="../charts/chart9.xml"/><Relationship Id="rId4" Type="http://schemas.openxmlformats.org/officeDocument/2006/relationships/chart" Target="../charts/char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2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3.jp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5.jpg"/><Relationship Id="rId7" Type="http://schemas.openxmlformats.org/officeDocument/2006/relationships/image" Target="../media/image19.gif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ABC492BB-67FF-4E9E-8647-8972BADC4A9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68FB297D-E873-4BF4-BA91-9C063A493ED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2" name="그림 2">
            <a:extLst>
              <a:ext uri="{FF2B5EF4-FFF2-40B4-BE49-F238E27FC236}">
                <a16:creationId xmlns:a16="http://schemas.microsoft.com/office/drawing/2014/main" id="{6C85A33C-BAE5-4236-AA93-04819EBF33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" y="590"/>
            <a:ext cx="12189900" cy="685681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75E9CC7-B803-4BD9-B235-CBA21501F79F}"/>
              </a:ext>
            </a:extLst>
          </p:cNvPr>
          <p:cNvSpPr txBox="1"/>
          <p:nvPr/>
        </p:nvSpPr>
        <p:spPr>
          <a:xfrm>
            <a:off x="4724400" y="1456312"/>
            <a:ext cx="2743199" cy="171970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latin typeface="티웨이_하늘" panose="02000300000000000000" pitchFamily="2" charset="-127"/>
                <a:ea typeface="티웨이_하늘" panose="02000300000000000000" pitchFamily="2" charset="-127"/>
              </a:rPr>
              <a:t>Sharing</a:t>
            </a:r>
          </a:p>
          <a:p>
            <a:pPr algn="ctr">
              <a:lnSpc>
                <a:spcPct val="150000"/>
              </a:lnSpc>
            </a:pPr>
            <a:r>
              <a:rPr lang="en-US" altLang="ko-KR" dirty="0">
                <a:latin typeface="티웨이_하늘" panose="02000300000000000000" pitchFamily="2" charset="-127"/>
                <a:ea typeface="티웨이_하늘" panose="02000300000000000000" pitchFamily="2" charset="-127"/>
              </a:rPr>
              <a:t>Scenic Drives </a:t>
            </a:r>
          </a:p>
          <a:p>
            <a:pPr algn="ctr">
              <a:lnSpc>
                <a:spcPct val="150000"/>
              </a:lnSpc>
            </a:pPr>
            <a:r>
              <a:rPr lang="en-US" altLang="ko-KR" dirty="0">
                <a:latin typeface="티웨이_하늘" panose="02000300000000000000" pitchFamily="2" charset="-127"/>
                <a:ea typeface="티웨이_하늘" panose="02000300000000000000" pitchFamily="2" charset="-127"/>
              </a:rPr>
              <a:t>with app</a:t>
            </a:r>
          </a:p>
          <a:p>
            <a:pPr algn="ctr">
              <a:lnSpc>
                <a:spcPct val="150000"/>
              </a:lnSpc>
            </a:pPr>
            <a:endParaRPr lang="ko-KR" altLang="en-US" dirty="0">
              <a:latin typeface="티웨이_하늘" panose="02000300000000000000" pitchFamily="2" charset="-127"/>
              <a:ea typeface="티웨이_하늘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947686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754911E1-7CA0-4B7F-8777-EFD871597FC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DB5CB48-EB22-43D9-8685-F0037C237716}"/>
              </a:ext>
            </a:extLst>
          </p:cNvPr>
          <p:cNvSpPr txBox="1"/>
          <p:nvPr/>
        </p:nvSpPr>
        <p:spPr>
          <a:xfrm>
            <a:off x="3048000" y="324433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8C7F20D-1069-4492-BEF6-7A710766A3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732" y="2467057"/>
            <a:ext cx="4464209" cy="349186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C7ADB1E-1D50-4AB1-8F97-AA2927368401}"/>
              </a:ext>
            </a:extLst>
          </p:cNvPr>
          <p:cNvSpPr txBox="1"/>
          <p:nvPr/>
        </p:nvSpPr>
        <p:spPr>
          <a:xfrm>
            <a:off x="772815" y="702006"/>
            <a:ext cx="469013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200" dirty="0">
                <a:solidFill>
                  <a:srgbClr val="9FBED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UI</a:t>
            </a:r>
            <a:r>
              <a:rPr lang="ko-KR" altLang="en-US" sz="4200" dirty="0">
                <a:solidFill>
                  <a:srgbClr val="9FBED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계획 </a:t>
            </a:r>
            <a:r>
              <a:rPr lang="en-US" altLang="ko-KR" sz="4200" dirty="0">
                <a:solidFill>
                  <a:srgbClr val="9FBED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:</a:t>
            </a:r>
          </a:p>
          <a:p>
            <a:r>
              <a:rPr lang="en-US" altLang="ko-KR" sz="2400" dirty="0">
                <a:solidFill>
                  <a:schemeClr val="bg1"/>
                </a:solidFill>
                <a:latin typeface="티웨이_하늘" panose="02000300000000000000" pitchFamily="2" charset="-127"/>
                <a:ea typeface="티웨이_하늘" panose="02000300000000000000" pitchFamily="2" charset="-127"/>
              </a:rPr>
              <a:t> </a:t>
            </a:r>
            <a:endParaRPr lang="ko-KR" altLang="en-US" sz="4000" dirty="0">
              <a:solidFill>
                <a:schemeClr val="bg1"/>
              </a:solidFill>
              <a:latin typeface="티웨이_하늘" panose="02000300000000000000" pitchFamily="2" charset="-127"/>
              <a:ea typeface="티웨이_하늘" panose="02000300000000000000" pitchFamily="2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F9DFA2FB-6414-43EB-AB37-96FE307C03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6259" y="796414"/>
            <a:ext cx="5324375" cy="516250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7BFDB11-0C80-4545-97F7-4E5723A49F6E}"/>
              </a:ext>
            </a:extLst>
          </p:cNvPr>
          <p:cNvSpPr txBox="1"/>
          <p:nvPr/>
        </p:nvSpPr>
        <p:spPr>
          <a:xfrm>
            <a:off x="166256" y="6393276"/>
            <a:ext cx="1547091" cy="2283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dirty="0">
                <a:solidFill>
                  <a:schemeClr val="bg2">
                    <a:lumMod val="10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Sharing Scenic Drives 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0D9865FC-C873-4F51-A931-B73D251A1E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634" y="5941220"/>
            <a:ext cx="686378" cy="68637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4B7A30B-BFB0-45AE-AFA3-3484F740F468}"/>
              </a:ext>
            </a:extLst>
          </p:cNvPr>
          <p:cNvSpPr txBox="1"/>
          <p:nvPr/>
        </p:nvSpPr>
        <p:spPr>
          <a:xfrm>
            <a:off x="845082" y="1374193"/>
            <a:ext cx="61382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spc="600" dirty="0" err="1">
                <a:solidFill>
                  <a:srgbClr val="9FBED1"/>
                </a:solidFill>
                <a:latin typeface="티웨이_하늘" panose="02000300000000000000" pitchFamily="2" charset="-127"/>
                <a:ea typeface="티웨이_하늘" panose="02000300000000000000" pitchFamily="2" charset="-127"/>
              </a:rPr>
              <a:t>Newmorphism</a:t>
            </a:r>
            <a:endParaRPr lang="ko-KR" altLang="en-US" spc="600" dirty="0">
              <a:solidFill>
                <a:srgbClr val="9FBED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38633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754911E1-7CA0-4B7F-8777-EFD871597F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DB5CB48-EB22-43D9-8685-F0037C237716}"/>
              </a:ext>
            </a:extLst>
          </p:cNvPr>
          <p:cNvSpPr txBox="1"/>
          <p:nvPr/>
        </p:nvSpPr>
        <p:spPr>
          <a:xfrm>
            <a:off x="3048000" y="324433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7ADB1E-1D50-4AB1-8F97-AA2927368401}"/>
              </a:ext>
            </a:extLst>
          </p:cNvPr>
          <p:cNvSpPr txBox="1"/>
          <p:nvPr/>
        </p:nvSpPr>
        <p:spPr>
          <a:xfrm>
            <a:off x="2483638" y="702006"/>
            <a:ext cx="168897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200" dirty="0">
                <a:solidFill>
                  <a:srgbClr val="E0EAF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장점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BFDB11-0C80-4545-97F7-4E5723A49F6E}"/>
              </a:ext>
            </a:extLst>
          </p:cNvPr>
          <p:cNvSpPr txBox="1"/>
          <p:nvPr/>
        </p:nvSpPr>
        <p:spPr>
          <a:xfrm>
            <a:off x="166256" y="6393276"/>
            <a:ext cx="1547091" cy="2283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dirty="0">
                <a:solidFill>
                  <a:schemeClr val="bg2">
                    <a:lumMod val="10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Sharing Scenic Drives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A35ADC-2C63-4AB0-8DEE-91DCA18EE057}"/>
              </a:ext>
            </a:extLst>
          </p:cNvPr>
          <p:cNvSpPr txBox="1"/>
          <p:nvPr/>
        </p:nvSpPr>
        <p:spPr>
          <a:xfrm>
            <a:off x="7287237" y="3056445"/>
            <a:ext cx="3290276" cy="11592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깔끔한 스타일을 추구하다 보니</a:t>
            </a:r>
            <a:endParaRPr lang="en-US" altLang="ko-KR" sz="1600" dirty="0"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광고</a:t>
            </a:r>
            <a:r>
              <a:rPr lang="en-US" altLang="ko-KR" sz="16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, </a:t>
            </a:r>
            <a:r>
              <a:rPr lang="ko-KR" altLang="en-US" sz="16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팝업을 지양하여 수익성을 </a:t>
            </a:r>
            <a:endParaRPr lang="en-US" altLang="ko-KR" sz="1600" dirty="0"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기대하기는 어렵다</a:t>
            </a:r>
            <a:endParaRPr lang="en-US" altLang="ko-KR" sz="1600" dirty="0"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1E406E6-0241-4632-A2B9-FD1CD01CAC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634" y="5941220"/>
            <a:ext cx="686378" cy="68637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251C0A0-37F6-4CFE-84E0-E4FAB3595B11}"/>
              </a:ext>
            </a:extLst>
          </p:cNvPr>
          <p:cNvSpPr txBox="1"/>
          <p:nvPr/>
        </p:nvSpPr>
        <p:spPr>
          <a:xfrm>
            <a:off x="8299514" y="705335"/>
            <a:ext cx="168897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200" dirty="0">
                <a:solidFill>
                  <a:srgbClr val="9FBED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단</a:t>
            </a:r>
            <a:r>
              <a:rPr lang="ko-KR" altLang="en-US" sz="4200">
                <a:solidFill>
                  <a:srgbClr val="9FBED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점</a:t>
            </a:r>
            <a:endParaRPr lang="ko-KR" altLang="en-US" sz="4200" dirty="0">
              <a:solidFill>
                <a:srgbClr val="9FBED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57D2B46-8EF4-4F57-985B-7FB354F56820}"/>
              </a:ext>
            </a:extLst>
          </p:cNvPr>
          <p:cNvSpPr txBox="1"/>
          <p:nvPr/>
        </p:nvSpPr>
        <p:spPr>
          <a:xfrm>
            <a:off x="1402862" y="3056445"/>
            <a:ext cx="3290276" cy="11592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정보를 찾아보는 시간 단축</a:t>
            </a:r>
            <a:endParaRPr lang="en-US" altLang="ko-KR" sz="1600" dirty="0"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필요한 정보만을 </a:t>
            </a:r>
            <a:r>
              <a:rPr lang="ko-KR" altLang="en-US" sz="1600" dirty="0" err="1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압축시켜놓음</a:t>
            </a:r>
            <a:endParaRPr lang="en-US" altLang="ko-KR" sz="1600" dirty="0"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1600" dirty="0"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834301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754911E1-7CA0-4B7F-8777-EFD871597FC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aphicFrame>
        <p:nvGraphicFramePr>
          <p:cNvPr id="9" name="내용 개체 틀 8">
            <a:extLst>
              <a:ext uri="{FF2B5EF4-FFF2-40B4-BE49-F238E27FC236}">
                <a16:creationId xmlns:a16="http://schemas.microsoft.com/office/drawing/2014/main" id="{D0311F1F-8830-44E1-804F-A86AEB41545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42498707"/>
              </p:ext>
            </p:extLst>
          </p:nvPr>
        </p:nvGraphicFramePr>
        <p:xfrm>
          <a:off x="3312745" y="1770130"/>
          <a:ext cx="5347900" cy="42227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DAF90C01-6AB4-4878-87BB-477466CAB7BB}"/>
              </a:ext>
            </a:extLst>
          </p:cNvPr>
          <p:cNvSpPr txBox="1"/>
          <p:nvPr/>
        </p:nvSpPr>
        <p:spPr>
          <a:xfrm>
            <a:off x="783772" y="702006"/>
            <a:ext cx="32657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solidFill>
                  <a:srgbClr val="9FBED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설문조사</a:t>
            </a:r>
          </a:p>
        </p:txBody>
      </p:sp>
      <p:graphicFrame>
        <p:nvGraphicFramePr>
          <p:cNvPr id="13" name="내용 개체 틀 8">
            <a:extLst>
              <a:ext uri="{FF2B5EF4-FFF2-40B4-BE49-F238E27FC236}">
                <a16:creationId xmlns:a16="http://schemas.microsoft.com/office/drawing/2014/main" id="{837FC34C-DF0E-4035-89B0-F523A49AC93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75128427"/>
              </p:ext>
            </p:extLst>
          </p:nvPr>
        </p:nvGraphicFramePr>
        <p:xfrm>
          <a:off x="-218610" y="1767570"/>
          <a:ext cx="5347900" cy="42227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6" name="내용 개체 틀 8">
            <a:extLst>
              <a:ext uri="{FF2B5EF4-FFF2-40B4-BE49-F238E27FC236}">
                <a16:creationId xmlns:a16="http://schemas.microsoft.com/office/drawing/2014/main" id="{00E9C0AF-05E2-434E-8109-51820E0D9E7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65394315"/>
              </p:ext>
            </p:extLst>
          </p:nvPr>
        </p:nvGraphicFramePr>
        <p:xfrm>
          <a:off x="6941476" y="1767570"/>
          <a:ext cx="5347900" cy="42227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86BD095C-9510-4082-B273-01AD4FABD85F}"/>
              </a:ext>
            </a:extLst>
          </p:cNvPr>
          <p:cNvSpPr txBox="1"/>
          <p:nvPr/>
        </p:nvSpPr>
        <p:spPr>
          <a:xfrm>
            <a:off x="3076143" y="1064148"/>
            <a:ext cx="9733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rgbClr val="9FBED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필수요소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17B4FC4-C02E-438E-A210-CACF85832EDD}"/>
              </a:ext>
            </a:extLst>
          </p:cNvPr>
          <p:cNvSpPr txBox="1"/>
          <p:nvPr/>
        </p:nvSpPr>
        <p:spPr>
          <a:xfrm>
            <a:off x="166256" y="6393276"/>
            <a:ext cx="1547091" cy="2283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dirty="0">
                <a:solidFill>
                  <a:schemeClr val="bg2">
                    <a:lumMod val="10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Sharing Scenic Drives 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FE10494-D85E-4CEC-8B04-D902177FADA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634" y="5941220"/>
            <a:ext cx="686378" cy="686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515489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754911E1-7CA0-4B7F-8777-EFD871597FC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aphicFrame>
        <p:nvGraphicFramePr>
          <p:cNvPr id="9" name="내용 개체 틀 8">
            <a:extLst>
              <a:ext uri="{FF2B5EF4-FFF2-40B4-BE49-F238E27FC236}">
                <a16:creationId xmlns:a16="http://schemas.microsoft.com/office/drawing/2014/main" id="{D0311F1F-8830-44E1-804F-A86AEB41545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3215369" y="1770130"/>
          <a:ext cx="5347900" cy="42227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DAF90C01-6AB4-4878-87BB-477466CAB7BB}"/>
              </a:ext>
            </a:extLst>
          </p:cNvPr>
          <p:cNvSpPr txBox="1"/>
          <p:nvPr/>
        </p:nvSpPr>
        <p:spPr>
          <a:xfrm>
            <a:off x="783772" y="702006"/>
            <a:ext cx="32657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solidFill>
                  <a:srgbClr val="9FBED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설문조사</a:t>
            </a:r>
          </a:p>
        </p:txBody>
      </p:sp>
      <p:graphicFrame>
        <p:nvGraphicFramePr>
          <p:cNvPr id="13" name="내용 개체 틀 8">
            <a:extLst>
              <a:ext uri="{FF2B5EF4-FFF2-40B4-BE49-F238E27FC236}">
                <a16:creationId xmlns:a16="http://schemas.microsoft.com/office/drawing/2014/main" id="{837FC34C-DF0E-4035-89B0-F523A49AC93A}"/>
              </a:ext>
            </a:extLst>
          </p:cNvPr>
          <p:cNvGraphicFramePr>
            <a:graphicFrameLocks/>
          </p:cNvGraphicFramePr>
          <p:nvPr/>
        </p:nvGraphicFramePr>
        <p:xfrm>
          <a:off x="-218610" y="1767570"/>
          <a:ext cx="5347900" cy="42227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6" name="내용 개체 틀 8">
            <a:extLst>
              <a:ext uri="{FF2B5EF4-FFF2-40B4-BE49-F238E27FC236}">
                <a16:creationId xmlns:a16="http://schemas.microsoft.com/office/drawing/2014/main" id="{00E9C0AF-05E2-434E-8109-51820E0D9E76}"/>
              </a:ext>
            </a:extLst>
          </p:cNvPr>
          <p:cNvGraphicFramePr>
            <a:graphicFrameLocks/>
          </p:cNvGraphicFramePr>
          <p:nvPr/>
        </p:nvGraphicFramePr>
        <p:xfrm>
          <a:off x="6844100" y="1767571"/>
          <a:ext cx="5347900" cy="42227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B204584D-BB7D-4784-BDED-DEE2199DB33E}"/>
              </a:ext>
            </a:extLst>
          </p:cNvPr>
          <p:cNvSpPr txBox="1"/>
          <p:nvPr/>
        </p:nvSpPr>
        <p:spPr>
          <a:xfrm>
            <a:off x="166256" y="6393276"/>
            <a:ext cx="1547091" cy="2283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dirty="0">
                <a:solidFill>
                  <a:schemeClr val="bg2">
                    <a:lumMod val="10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Sharing Scenic Drives 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2184CC8-A28F-47A4-8D49-F6203E929C3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634" y="5941220"/>
            <a:ext cx="686378" cy="686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270761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754911E1-7CA0-4B7F-8777-EFD871597FC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aphicFrame>
        <p:nvGraphicFramePr>
          <p:cNvPr id="9" name="내용 개체 틀 8">
            <a:extLst>
              <a:ext uri="{FF2B5EF4-FFF2-40B4-BE49-F238E27FC236}">
                <a16:creationId xmlns:a16="http://schemas.microsoft.com/office/drawing/2014/main" id="{D0311F1F-8830-44E1-804F-A86AEB41545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52218509"/>
              </p:ext>
            </p:extLst>
          </p:nvPr>
        </p:nvGraphicFramePr>
        <p:xfrm>
          <a:off x="3215369" y="1770130"/>
          <a:ext cx="5347900" cy="42227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DAF90C01-6AB4-4878-87BB-477466CAB7BB}"/>
              </a:ext>
            </a:extLst>
          </p:cNvPr>
          <p:cNvSpPr txBox="1"/>
          <p:nvPr/>
        </p:nvSpPr>
        <p:spPr>
          <a:xfrm>
            <a:off x="783772" y="702006"/>
            <a:ext cx="32657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solidFill>
                  <a:srgbClr val="9FBED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설문조사</a:t>
            </a:r>
          </a:p>
        </p:txBody>
      </p:sp>
      <p:graphicFrame>
        <p:nvGraphicFramePr>
          <p:cNvPr id="13" name="내용 개체 틀 8">
            <a:extLst>
              <a:ext uri="{FF2B5EF4-FFF2-40B4-BE49-F238E27FC236}">
                <a16:creationId xmlns:a16="http://schemas.microsoft.com/office/drawing/2014/main" id="{837FC34C-DF0E-4035-89B0-F523A49AC93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79166003"/>
              </p:ext>
            </p:extLst>
          </p:nvPr>
        </p:nvGraphicFramePr>
        <p:xfrm>
          <a:off x="-218610" y="1767570"/>
          <a:ext cx="5347900" cy="42227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6" name="내용 개체 틀 8">
            <a:extLst>
              <a:ext uri="{FF2B5EF4-FFF2-40B4-BE49-F238E27FC236}">
                <a16:creationId xmlns:a16="http://schemas.microsoft.com/office/drawing/2014/main" id="{00E9C0AF-05E2-434E-8109-51820E0D9E7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80053108"/>
              </p:ext>
            </p:extLst>
          </p:nvPr>
        </p:nvGraphicFramePr>
        <p:xfrm>
          <a:off x="6844100" y="1767571"/>
          <a:ext cx="5347900" cy="42227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83F649AD-DC23-4777-A633-C22BE681D908}"/>
              </a:ext>
            </a:extLst>
          </p:cNvPr>
          <p:cNvSpPr txBox="1"/>
          <p:nvPr/>
        </p:nvSpPr>
        <p:spPr>
          <a:xfrm>
            <a:off x="166256" y="6393276"/>
            <a:ext cx="1547091" cy="2283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dirty="0">
                <a:solidFill>
                  <a:schemeClr val="bg2">
                    <a:lumMod val="10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Sharing Scenic Drives 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A88FFAA-A6ED-4D9F-93AC-94F9603B552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634" y="5941220"/>
            <a:ext cx="686378" cy="686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40211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754911E1-7CA0-4B7F-8777-EFD871597F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부제목 4">
            <a:extLst>
              <a:ext uri="{FF2B5EF4-FFF2-40B4-BE49-F238E27FC236}">
                <a16:creationId xmlns:a16="http://schemas.microsoft.com/office/drawing/2014/main" id="{68FB297D-E873-4BF4-BA91-9C063A493E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1784" y="2146989"/>
            <a:ext cx="4833394" cy="4873625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ko-KR" altLang="en-US" sz="2400" dirty="0">
                <a:solidFill>
                  <a:schemeClr val="bg2">
                    <a:lumMod val="1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이진아</a:t>
            </a:r>
            <a:endParaRPr lang="en-US" altLang="ko-KR" sz="2400" dirty="0">
              <a:solidFill>
                <a:schemeClr val="bg2">
                  <a:lumMod val="10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1800" dirty="0">
                <a:solidFill>
                  <a:schemeClr val="bg2">
                    <a:lumMod val="10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여성 </a:t>
            </a:r>
            <a:r>
              <a:rPr lang="en-US" altLang="ko-KR" sz="1800" dirty="0">
                <a:solidFill>
                  <a:schemeClr val="bg2">
                    <a:lumMod val="10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32</a:t>
            </a:r>
            <a:r>
              <a:rPr lang="ko-KR" altLang="en-US" sz="1800" dirty="0">
                <a:solidFill>
                  <a:schemeClr val="bg2">
                    <a:lumMod val="10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살 미혼 </a:t>
            </a:r>
            <a:r>
              <a:rPr lang="en-US" altLang="ko-KR" sz="1800" dirty="0">
                <a:solidFill>
                  <a:schemeClr val="bg2">
                    <a:lumMod val="10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/ </a:t>
            </a:r>
            <a:r>
              <a:rPr lang="ko-KR" altLang="en-US" sz="1800" dirty="0" err="1">
                <a:solidFill>
                  <a:schemeClr val="bg2">
                    <a:lumMod val="10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자차</a:t>
            </a:r>
            <a:r>
              <a:rPr lang="ko-KR" altLang="en-US" sz="1800" dirty="0">
                <a:solidFill>
                  <a:schemeClr val="bg2">
                    <a:lumMod val="10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 </a:t>
            </a:r>
            <a:r>
              <a:rPr lang="en-US" altLang="ko-KR" sz="1800" dirty="0">
                <a:solidFill>
                  <a:schemeClr val="bg2">
                    <a:lumMod val="10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X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1400" dirty="0">
                <a:solidFill>
                  <a:schemeClr val="bg2">
                    <a:lumMod val="10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주로 </a:t>
            </a:r>
            <a:r>
              <a:rPr lang="ko-KR" altLang="en-US" sz="1400" dirty="0" err="1">
                <a:solidFill>
                  <a:schemeClr val="bg2">
                    <a:lumMod val="10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쏘카</a:t>
            </a:r>
            <a:r>
              <a:rPr lang="en-US" altLang="ko-KR" sz="1400" dirty="0">
                <a:solidFill>
                  <a:schemeClr val="bg2">
                    <a:lumMod val="10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, </a:t>
            </a:r>
            <a:r>
              <a:rPr lang="ko-KR" altLang="en-US" sz="1400" dirty="0" err="1">
                <a:solidFill>
                  <a:schemeClr val="bg2">
                    <a:lumMod val="10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그린카</a:t>
            </a:r>
            <a:r>
              <a:rPr lang="ko-KR" altLang="en-US" sz="1400" dirty="0">
                <a:solidFill>
                  <a:schemeClr val="bg2">
                    <a:lumMod val="10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 등 </a:t>
            </a:r>
            <a:r>
              <a:rPr lang="ko-KR" altLang="en-US" sz="1400" dirty="0" err="1">
                <a:solidFill>
                  <a:schemeClr val="bg2">
                    <a:lumMod val="10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카쉐어링</a:t>
            </a:r>
            <a:r>
              <a:rPr lang="ko-KR" altLang="en-US" sz="1400" dirty="0">
                <a:solidFill>
                  <a:schemeClr val="bg2">
                    <a:lumMod val="10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 서비스를 이용하고 친구와 드라이브 하러 종종 나감</a:t>
            </a:r>
            <a:r>
              <a:rPr lang="en-US" altLang="ko-KR" sz="1400" dirty="0">
                <a:solidFill>
                  <a:schemeClr val="bg2">
                    <a:lumMod val="10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. </a:t>
            </a:r>
            <a:r>
              <a:rPr lang="ko-KR" altLang="en-US" sz="1400" dirty="0">
                <a:solidFill>
                  <a:schemeClr val="bg2">
                    <a:lumMod val="10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너무 오래 걸리는 코스는 선호하지 않음</a:t>
            </a:r>
            <a:r>
              <a:rPr lang="en-US" altLang="ko-KR" sz="1400" dirty="0">
                <a:solidFill>
                  <a:schemeClr val="bg2">
                    <a:lumMod val="10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. </a:t>
            </a:r>
            <a:r>
              <a:rPr lang="ko-KR" altLang="en-US" sz="1400" dirty="0">
                <a:solidFill>
                  <a:schemeClr val="bg2">
                    <a:lumMod val="10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드라이브하러 가는 곳 주변에 맛집이나 감성 베이커리 카페가 있는 곳을 선호함</a:t>
            </a:r>
            <a:r>
              <a:rPr lang="en-US" altLang="ko-KR" sz="1400" dirty="0">
                <a:solidFill>
                  <a:schemeClr val="bg2">
                    <a:lumMod val="10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. </a:t>
            </a:r>
            <a:r>
              <a:rPr lang="ko-KR" altLang="en-US" sz="1400" dirty="0">
                <a:solidFill>
                  <a:schemeClr val="bg2">
                    <a:lumMod val="10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주차하기 편한 경차나 소형차 선호</a:t>
            </a:r>
            <a:r>
              <a:rPr lang="en-US" altLang="ko-KR" sz="1400" dirty="0">
                <a:solidFill>
                  <a:schemeClr val="bg2">
                    <a:lumMod val="10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.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9EC050-8597-41EF-B6C7-9F78C77BC7F7}"/>
              </a:ext>
            </a:extLst>
          </p:cNvPr>
          <p:cNvSpPr txBox="1"/>
          <p:nvPr/>
        </p:nvSpPr>
        <p:spPr>
          <a:xfrm>
            <a:off x="166256" y="6393276"/>
            <a:ext cx="1547091" cy="2974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dirty="0">
                <a:solidFill>
                  <a:srgbClr val="E0EAF0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Sharing Scenic Drives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5E5823-5BC3-482A-9B53-8C0026D4C98F}"/>
              </a:ext>
            </a:extLst>
          </p:cNvPr>
          <p:cNvSpPr txBox="1"/>
          <p:nvPr/>
        </p:nvSpPr>
        <p:spPr>
          <a:xfrm>
            <a:off x="783772" y="702006"/>
            <a:ext cx="32657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rgbClr val="FFFFFF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PERSONA1</a:t>
            </a:r>
            <a:endParaRPr lang="ko-KR" altLang="en-US" sz="4400" dirty="0">
              <a:solidFill>
                <a:srgbClr val="FFFFFF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6FB2D98-C7DF-4E51-BC1A-F66E9177E9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634" y="5941220"/>
            <a:ext cx="686378" cy="686378"/>
          </a:xfrm>
          <a:prstGeom prst="rect">
            <a:avLst/>
          </a:prstGeom>
        </p:spPr>
      </p:pic>
      <p:pic>
        <p:nvPicPr>
          <p:cNvPr id="17" name="그림 16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8456A3F6-57F4-4187-BFFA-4E429E18B54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786" b="20238"/>
          <a:stretch/>
        </p:blipFill>
        <p:spPr>
          <a:xfrm>
            <a:off x="1423049" y="2310658"/>
            <a:ext cx="3860192" cy="3633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913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754911E1-7CA0-4B7F-8777-EFD871597F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부제목 4">
            <a:extLst>
              <a:ext uri="{FF2B5EF4-FFF2-40B4-BE49-F238E27FC236}">
                <a16:creationId xmlns:a16="http://schemas.microsoft.com/office/drawing/2014/main" id="{68FB297D-E873-4BF4-BA91-9C063A493E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1784" y="1881521"/>
            <a:ext cx="4833394" cy="4873625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ko-KR" altLang="en-US" sz="2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박기환</a:t>
            </a:r>
            <a:r>
              <a:rPr lang="ko-KR" altLang="en-US" sz="40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 </a:t>
            </a:r>
            <a:endParaRPr lang="en-US" altLang="ko-KR" sz="4000" dirty="0"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18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남성 </a:t>
            </a:r>
            <a:r>
              <a:rPr lang="en-US" altLang="ko-KR" sz="18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43</a:t>
            </a:r>
            <a:r>
              <a:rPr lang="ko-KR" altLang="en-US" sz="18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살 기혼 </a:t>
            </a:r>
            <a:r>
              <a:rPr lang="en-US" altLang="ko-KR" sz="18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/ SUV </a:t>
            </a:r>
            <a:r>
              <a:rPr lang="ko-KR" altLang="en-US" sz="18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소유</a:t>
            </a:r>
            <a:endParaRPr lang="en-US" altLang="ko-KR" sz="1800" dirty="0"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14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아내와 </a:t>
            </a:r>
            <a:r>
              <a:rPr lang="en-US" altLang="ko-KR" sz="14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6</a:t>
            </a:r>
            <a:r>
              <a:rPr lang="ko-KR" altLang="en-US" sz="14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살 아이와 주말 나들이로 갈 장소 </a:t>
            </a:r>
            <a:r>
              <a:rPr lang="en-US" altLang="ko-KR" sz="14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. </a:t>
            </a:r>
            <a:r>
              <a:rPr lang="ko-KR" altLang="en-US" sz="14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좋은 경치와 주변에 캠핑을 할 수 있는 장소를 찾고 있음</a:t>
            </a:r>
            <a:r>
              <a:rPr lang="en-US" altLang="ko-KR" sz="14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. 1</a:t>
            </a:r>
            <a:r>
              <a:rPr lang="ko-KR" altLang="en-US" sz="14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박</a:t>
            </a:r>
            <a:r>
              <a:rPr lang="en-US" altLang="ko-KR" sz="14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2</a:t>
            </a:r>
            <a:r>
              <a:rPr lang="ko-KR" altLang="en-US" sz="14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일도 가능해서 어느 정도의 거리도 괜찮음</a:t>
            </a:r>
            <a:r>
              <a:rPr lang="en-US" altLang="ko-KR" sz="14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. </a:t>
            </a:r>
            <a:r>
              <a:rPr lang="ko-KR" altLang="en-US" sz="14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도착지 주변에 아이가 즐길 만한 거리가 있는 곳이면 더 선호함</a:t>
            </a:r>
            <a:r>
              <a:rPr lang="en-US" altLang="ko-KR" sz="14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9EC050-8597-41EF-B6C7-9F78C77BC7F7}"/>
              </a:ext>
            </a:extLst>
          </p:cNvPr>
          <p:cNvSpPr txBox="1"/>
          <p:nvPr/>
        </p:nvSpPr>
        <p:spPr>
          <a:xfrm>
            <a:off x="166256" y="6393276"/>
            <a:ext cx="1547091" cy="2974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dirty="0">
                <a:solidFill>
                  <a:srgbClr val="E0EAF0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Sharing Scenic Drives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5E5823-5BC3-482A-9B53-8C0026D4C98F}"/>
              </a:ext>
            </a:extLst>
          </p:cNvPr>
          <p:cNvSpPr txBox="1"/>
          <p:nvPr/>
        </p:nvSpPr>
        <p:spPr>
          <a:xfrm>
            <a:off x="783772" y="702006"/>
            <a:ext cx="32657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rgbClr val="FFFFFF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PERSONA2</a:t>
            </a:r>
            <a:endParaRPr lang="ko-KR" altLang="en-US" sz="4400" dirty="0">
              <a:solidFill>
                <a:srgbClr val="FFFFFF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6FB2D98-C7DF-4E51-BC1A-F66E9177E9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634" y="5941220"/>
            <a:ext cx="686378" cy="68637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F504B58-4019-4ABA-8F0F-E785904E174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02" r="2319" b="17170"/>
          <a:stretch/>
        </p:blipFill>
        <p:spPr>
          <a:xfrm>
            <a:off x="1268875" y="2335975"/>
            <a:ext cx="4014365" cy="3622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07870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754911E1-7CA0-4B7F-8777-EFD871597F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DB5CB48-EB22-43D9-8685-F0037C237716}"/>
              </a:ext>
            </a:extLst>
          </p:cNvPr>
          <p:cNvSpPr txBox="1"/>
          <p:nvPr/>
        </p:nvSpPr>
        <p:spPr>
          <a:xfrm>
            <a:off x="3048000" y="324433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210451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754911E1-7CA0-4B7F-8777-EFD871597FC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DB5CB48-EB22-43D9-8685-F0037C237716}"/>
              </a:ext>
            </a:extLst>
          </p:cNvPr>
          <p:cNvSpPr txBox="1"/>
          <p:nvPr/>
        </p:nvSpPr>
        <p:spPr>
          <a:xfrm>
            <a:off x="3048000" y="324433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AEE9C6B-7C76-47F0-A95C-68C79288D986}"/>
              </a:ext>
            </a:extLst>
          </p:cNvPr>
          <p:cNvSpPr txBox="1"/>
          <p:nvPr/>
        </p:nvSpPr>
        <p:spPr>
          <a:xfrm>
            <a:off x="166256" y="6393276"/>
            <a:ext cx="1547091" cy="2283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dirty="0">
                <a:solidFill>
                  <a:schemeClr val="bg2">
                    <a:lumMod val="10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Sharing Scenic Drives 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1CE50D05-88FE-4D91-B390-CD3571E16A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337488"/>
            <a:ext cx="8888730" cy="437955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073B0F1-EC80-40F4-9C68-0F0AFEC50868}"/>
              </a:ext>
            </a:extLst>
          </p:cNvPr>
          <p:cNvSpPr txBox="1"/>
          <p:nvPr/>
        </p:nvSpPr>
        <p:spPr>
          <a:xfrm>
            <a:off x="9061407" y="1212014"/>
            <a:ext cx="2587295" cy="41395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최단시간</a:t>
            </a:r>
            <a:r>
              <a:rPr lang="en-US" altLang="ko-KR" sz="14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, </a:t>
            </a:r>
            <a:r>
              <a:rPr lang="ko-KR" altLang="en-US" sz="14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최소요금 말고도</a:t>
            </a:r>
            <a:endParaRPr lang="en-US" altLang="ko-KR" sz="1400" dirty="0"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경치를 맛보고 운전을 즐길 수 있도록 좋은 길로 안내해주는</a:t>
            </a:r>
            <a:r>
              <a:rPr lang="en-US" altLang="ko-KR" sz="14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 </a:t>
            </a:r>
            <a:r>
              <a:rPr lang="ko-KR" altLang="en-US" sz="14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드라이브 안내 앱을 만들고 싶었다</a:t>
            </a:r>
            <a:r>
              <a:rPr lang="en-US" altLang="ko-KR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.</a:t>
            </a:r>
            <a:r>
              <a:rPr lang="ko-KR" altLang="en-US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 </a:t>
            </a:r>
            <a:endParaRPr lang="en-US" altLang="ko-KR" dirty="0"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  <a:p>
            <a:endParaRPr lang="en-US" altLang="ko-KR" dirty="0"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  <a:p>
            <a:endParaRPr lang="en-US" altLang="ko-KR" dirty="0"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  <a:p>
            <a:r>
              <a:rPr lang="ko-KR" altLang="en-US" sz="14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지역</a:t>
            </a:r>
            <a:r>
              <a:rPr lang="en-US" altLang="ko-KR" sz="14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,</a:t>
            </a:r>
            <a:r>
              <a:rPr lang="ko-KR" altLang="en-US" sz="14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태그로 검색가능</a:t>
            </a:r>
            <a:endParaRPr lang="en-US" altLang="ko-KR" sz="1400" dirty="0"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  <a:p>
            <a:endParaRPr lang="en-US" altLang="ko-KR" sz="1400" dirty="0"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  <a:p>
            <a:r>
              <a:rPr lang="ko-KR" altLang="en-US" sz="14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태그도 각각 존재</a:t>
            </a:r>
            <a:endParaRPr lang="en-US" altLang="ko-KR" sz="1400" dirty="0"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  <a:p>
            <a:endParaRPr lang="en-US" altLang="ko-KR" sz="1400" dirty="0"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  <a:p>
            <a:r>
              <a:rPr lang="en-US" altLang="ko-KR" sz="14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#</a:t>
            </a:r>
            <a:r>
              <a:rPr lang="ko-KR" altLang="en-US" sz="14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고속주행</a:t>
            </a:r>
            <a:endParaRPr lang="en-US" altLang="ko-KR" sz="1400" dirty="0"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  <a:p>
            <a:r>
              <a:rPr lang="en-US" altLang="ko-KR" sz="14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#</a:t>
            </a:r>
            <a:r>
              <a:rPr lang="ko-KR" altLang="en-US" sz="1400" dirty="0" err="1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차박가능</a:t>
            </a:r>
            <a:endParaRPr lang="en-US" altLang="ko-KR" sz="1400" dirty="0"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  <a:p>
            <a:r>
              <a:rPr lang="en-US" altLang="ko-KR" sz="14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#</a:t>
            </a:r>
            <a:r>
              <a:rPr lang="ko-KR" altLang="en-US" sz="1400" dirty="0" err="1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와인딩</a:t>
            </a:r>
            <a:endParaRPr lang="en-US" altLang="ko-KR" sz="1400" dirty="0"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  <a:p>
            <a:endParaRPr lang="en-US" altLang="ko-KR" dirty="0"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79856483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754911E1-7CA0-4B7F-8777-EFD871597FC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DB5CB48-EB22-43D9-8685-F0037C237716}"/>
              </a:ext>
            </a:extLst>
          </p:cNvPr>
          <p:cNvSpPr txBox="1"/>
          <p:nvPr/>
        </p:nvSpPr>
        <p:spPr>
          <a:xfrm>
            <a:off x="3048000" y="324433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AEE9C6B-7C76-47F0-A95C-68C79288D986}"/>
              </a:ext>
            </a:extLst>
          </p:cNvPr>
          <p:cNvSpPr txBox="1"/>
          <p:nvPr/>
        </p:nvSpPr>
        <p:spPr>
          <a:xfrm>
            <a:off x="166256" y="6393276"/>
            <a:ext cx="1547091" cy="2283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dirty="0">
                <a:solidFill>
                  <a:schemeClr val="bg2">
                    <a:lumMod val="10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Sharing Scenic Drives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073B0F1-EC80-40F4-9C68-0F0AFEC50868}"/>
              </a:ext>
            </a:extLst>
          </p:cNvPr>
          <p:cNvSpPr txBox="1"/>
          <p:nvPr/>
        </p:nvSpPr>
        <p:spPr>
          <a:xfrm>
            <a:off x="795569" y="3063789"/>
            <a:ext cx="378823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6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목적지 주변에</a:t>
            </a:r>
            <a:r>
              <a:rPr lang="en-US" altLang="ko-KR" sz="16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 </a:t>
            </a:r>
            <a:r>
              <a:rPr lang="ko-KR" altLang="en-US" sz="1600" dirty="0" err="1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차박</a:t>
            </a:r>
            <a:r>
              <a:rPr lang="en-US" altLang="ko-KR" sz="16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,</a:t>
            </a:r>
            <a:r>
              <a:rPr lang="ko-KR" altLang="en-US" sz="16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 캠핑이나</a:t>
            </a:r>
            <a:r>
              <a:rPr lang="en-US" altLang="ko-KR" sz="16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 </a:t>
            </a:r>
            <a:r>
              <a:rPr lang="ko-KR" altLang="en-US" sz="16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카페명소 정도의 심플한 정보를 안내하고</a:t>
            </a:r>
            <a:r>
              <a:rPr lang="en-US" altLang="ko-KR" sz="16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, </a:t>
            </a:r>
            <a:r>
              <a:rPr lang="ko-KR" altLang="en-US" sz="16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사용자들끼리 공유할 수 있게끔 제작한다</a:t>
            </a:r>
            <a:r>
              <a:rPr lang="en-US" altLang="ko-KR" sz="16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.</a:t>
            </a:r>
          </a:p>
          <a:p>
            <a:pPr algn="just"/>
            <a:endParaRPr lang="en-US" altLang="ko-KR" sz="1600" dirty="0"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  <a:p>
            <a:pPr algn="just"/>
            <a:endParaRPr lang="en-US" altLang="ko-KR" sz="1600" dirty="0"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  <a:p>
            <a:pPr algn="just"/>
            <a:endParaRPr lang="en-US" altLang="ko-KR" sz="1600" dirty="0"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4BBFAC0-FB84-4901-8928-F7196C32EF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87813" y="1411801"/>
            <a:ext cx="6062821" cy="454711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B66AF2A-C363-40DA-AD67-C9FF7062452E}"/>
              </a:ext>
            </a:extLst>
          </p:cNvPr>
          <p:cNvSpPr txBox="1"/>
          <p:nvPr/>
        </p:nvSpPr>
        <p:spPr>
          <a:xfrm>
            <a:off x="783771" y="702006"/>
            <a:ext cx="467918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200" dirty="0">
                <a:solidFill>
                  <a:srgbClr val="9FBED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코멘트 공유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BDAAB26-87FB-493F-9D93-6DDEF75CFD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9716" y="2139871"/>
            <a:ext cx="833646" cy="833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568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cover/>
      </p:transition>
    </mc:Choice>
    <mc:Fallback xmlns="">
      <p:transition spd="slow">
        <p:cover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754911E1-7CA0-4B7F-8777-EFD871597FC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812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DB5CB48-EB22-43D9-8685-F0037C237716}"/>
              </a:ext>
            </a:extLst>
          </p:cNvPr>
          <p:cNvSpPr txBox="1"/>
          <p:nvPr/>
        </p:nvSpPr>
        <p:spPr>
          <a:xfrm>
            <a:off x="3048000" y="324433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7ADB1E-1D50-4AB1-8F97-AA2927368401}"/>
              </a:ext>
            </a:extLst>
          </p:cNvPr>
          <p:cNvSpPr txBox="1"/>
          <p:nvPr/>
        </p:nvSpPr>
        <p:spPr>
          <a:xfrm>
            <a:off x="783771" y="702006"/>
            <a:ext cx="467918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200" dirty="0">
                <a:solidFill>
                  <a:srgbClr val="9FBED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코스연동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BFDB11-0C80-4545-97F7-4E5723A49F6E}"/>
              </a:ext>
            </a:extLst>
          </p:cNvPr>
          <p:cNvSpPr txBox="1"/>
          <p:nvPr/>
        </p:nvSpPr>
        <p:spPr>
          <a:xfrm>
            <a:off x="166256" y="6393276"/>
            <a:ext cx="1547091" cy="2283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dirty="0">
                <a:solidFill>
                  <a:schemeClr val="bg2">
                    <a:lumMod val="10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Sharing Scenic Drives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583999E-1338-44DC-8296-CA6837A001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79258" y="1322801"/>
            <a:ext cx="2923432" cy="463346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26F26D2-190F-4488-88AB-91EB5E65C3E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28"/>
          <a:stretch/>
        </p:blipFill>
        <p:spPr>
          <a:xfrm>
            <a:off x="7748137" y="843592"/>
            <a:ext cx="2671141" cy="512655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40E7C65-273E-4ED7-9F2B-65E5191EE41B}"/>
              </a:ext>
            </a:extLst>
          </p:cNvPr>
          <p:cNvSpPr txBox="1"/>
          <p:nvPr/>
        </p:nvSpPr>
        <p:spPr>
          <a:xfrm>
            <a:off x="831811" y="2243797"/>
            <a:ext cx="3287260" cy="1995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4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코스에 대한 루트를 간단하게 보여주고 </a:t>
            </a:r>
            <a:r>
              <a:rPr lang="en-US" altLang="ko-KR" sz="14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‘</a:t>
            </a:r>
            <a:r>
              <a:rPr lang="ko-KR" altLang="en-US" sz="14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길 안내하기</a:t>
            </a:r>
            <a:r>
              <a:rPr lang="en-US" altLang="ko-KR" sz="14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’</a:t>
            </a:r>
            <a:r>
              <a:rPr lang="ko-KR" altLang="en-US" sz="14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를 누르면 지금 위치를 자동으로 출발지로 선택하여 드라이브코스를 경유지</a:t>
            </a:r>
            <a:r>
              <a:rPr lang="en-US" altLang="ko-KR" sz="14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-</a:t>
            </a:r>
            <a:r>
              <a:rPr lang="ko-KR" altLang="en-US" sz="14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도착지로 선정되게끔 제작한다</a:t>
            </a:r>
            <a:r>
              <a:rPr lang="en-US" altLang="ko-KR" sz="14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.</a:t>
            </a:r>
          </a:p>
          <a:p>
            <a:pPr algn="just">
              <a:lnSpc>
                <a:spcPct val="150000"/>
              </a:lnSpc>
            </a:pPr>
            <a:endParaRPr lang="en-US" altLang="ko-KR" sz="1400" dirty="0"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  <a:p>
            <a:pPr algn="just">
              <a:lnSpc>
                <a:spcPct val="150000"/>
              </a:lnSpc>
            </a:pPr>
            <a:endParaRPr lang="en-US" altLang="ko-KR" sz="1400" dirty="0"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CFE83BF3-FFD7-43F3-9454-B5D4E8212CBD}"/>
              </a:ext>
            </a:extLst>
          </p:cNvPr>
          <p:cNvGrpSpPr/>
          <p:nvPr/>
        </p:nvGrpSpPr>
        <p:grpSpPr>
          <a:xfrm>
            <a:off x="939801" y="4014344"/>
            <a:ext cx="3118955" cy="1209668"/>
            <a:chOff x="939801" y="4014344"/>
            <a:chExt cx="3118955" cy="1209668"/>
          </a:xfrm>
        </p:grpSpPr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F332B65A-1F22-446D-8E5F-6B19FC5396D7}"/>
                </a:ext>
              </a:extLst>
            </p:cNvPr>
            <p:cNvSpPr/>
            <p:nvPr/>
          </p:nvSpPr>
          <p:spPr>
            <a:xfrm>
              <a:off x="939801" y="4014344"/>
              <a:ext cx="3118955" cy="1110625"/>
            </a:xfrm>
            <a:prstGeom prst="roundRect">
              <a:avLst/>
            </a:prstGeom>
            <a:solidFill>
              <a:srgbClr val="9FBED1"/>
            </a:solidFill>
            <a:ln cap="rnd"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5751F83-8CD0-4AB4-86A4-AB4B226B6C80}"/>
                </a:ext>
              </a:extLst>
            </p:cNvPr>
            <p:cNvSpPr txBox="1"/>
            <p:nvPr/>
          </p:nvSpPr>
          <p:spPr>
            <a:xfrm>
              <a:off x="954897" y="4146794"/>
              <a:ext cx="2985113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네이버지도나 </a:t>
              </a:r>
              <a:endParaRPr lang="en-US" altLang="ko-KR" sz="16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카카오 </a:t>
              </a:r>
              <a:r>
                <a:rPr lang="ko-KR" altLang="en-US" sz="1600" dirty="0" err="1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네비앱으로</a:t>
              </a:r>
              <a:r>
                <a:rPr lang="ko-KR" altLang="en-US" sz="1600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연동이 되어</a:t>
              </a:r>
              <a:endParaRPr lang="en-US" altLang="ko-KR" sz="16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안내하게끔 제작하는 것이 목표</a:t>
              </a:r>
              <a:endParaRPr lang="en-US" altLang="ko-KR" sz="16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pPr algn="ctr"/>
              <a:endParaRPr lang="ko-KR" altLang="en-US" sz="16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47773603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754911E1-7CA0-4B7F-8777-EFD871597FC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DB5CB48-EB22-43D9-8685-F0037C237716}"/>
              </a:ext>
            </a:extLst>
          </p:cNvPr>
          <p:cNvSpPr txBox="1"/>
          <p:nvPr/>
        </p:nvSpPr>
        <p:spPr>
          <a:xfrm>
            <a:off x="3048000" y="324433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7ADB1E-1D50-4AB1-8F97-AA2927368401}"/>
              </a:ext>
            </a:extLst>
          </p:cNvPr>
          <p:cNvSpPr txBox="1"/>
          <p:nvPr/>
        </p:nvSpPr>
        <p:spPr>
          <a:xfrm>
            <a:off x="783771" y="702006"/>
            <a:ext cx="467918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200" dirty="0" err="1">
                <a:solidFill>
                  <a:srgbClr val="9FBED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비슷한사례</a:t>
            </a:r>
            <a:endParaRPr lang="ko-KR" altLang="en-US" sz="4200" dirty="0">
              <a:solidFill>
                <a:srgbClr val="9FBED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BFDB11-0C80-4545-97F7-4E5723A49F6E}"/>
              </a:ext>
            </a:extLst>
          </p:cNvPr>
          <p:cNvSpPr txBox="1"/>
          <p:nvPr/>
        </p:nvSpPr>
        <p:spPr>
          <a:xfrm>
            <a:off x="166256" y="6393276"/>
            <a:ext cx="1547091" cy="2283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dirty="0">
                <a:solidFill>
                  <a:schemeClr val="bg2">
                    <a:lumMod val="10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Sharing Scenic Drives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0E7C65-273E-4ED7-9F2B-65E5191EE41B}"/>
              </a:ext>
            </a:extLst>
          </p:cNvPr>
          <p:cNvSpPr txBox="1"/>
          <p:nvPr/>
        </p:nvSpPr>
        <p:spPr>
          <a:xfrm>
            <a:off x="3585371" y="4674843"/>
            <a:ext cx="7666828" cy="2292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roads by </a:t>
            </a:r>
            <a:r>
              <a:rPr lang="en-US" altLang="ko-KR" sz="20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porsche</a:t>
            </a:r>
            <a:r>
              <a:rPr lang="en-US" altLang="ko-KR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app</a:t>
            </a:r>
          </a:p>
          <a:p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포르쉐에서 만든 드라이브 안내</a:t>
            </a:r>
            <a:r>
              <a:rPr lang="en-US" altLang="ko-KR" sz="14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 </a:t>
            </a:r>
            <a:r>
              <a:rPr lang="ko-KR" altLang="en-US" sz="14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앱으로서</a:t>
            </a:r>
            <a:r>
              <a:rPr lang="en-US" altLang="ko-KR" sz="14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 </a:t>
            </a:r>
            <a:r>
              <a:rPr lang="ko-KR" altLang="en-US" sz="14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드라이브코스와 함께 간단히 주변명소 사진과 이 도로의 추천점수 등을 심플한</a:t>
            </a:r>
            <a:r>
              <a:rPr lang="en-US" altLang="ko-KR" sz="14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UI</a:t>
            </a:r>
            <a:r>
              <a:rPr lang="ko-KR" altLang="en-US" sz="14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와 이미지위주로 보여주려고 노력했다</a:t>
            </a:r>
            <a:r>
              <a:rPr lang="en-US" altLang="ko-KR" sz="14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1026" name="Picture 2" descr="Roads by Porsche App | iF WORLD DESIGN GUIDE">
            <a:extLst>
              <a:ext uri="{FF2B5EF4-FFF2-40B4-BE49-F238E27FC236}">
                <a16:creationId xmlns:a16="http://schemas.microsoft.com/office/drawing/2014/main" id="{D65E782E-1DF5-49F1-A300-C97170AE77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91" r="1966"/>
          <a:stretch/>
        </p:blipFill>
        <p:spPr bwMode="auto">
          <a:xfrm>
            <a:off x="3472470" y="1782918"/>
            <a:ext cx="2648885" cy="2736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New functions in Porsche&amp;#39;s ROADS App: Air Quality and group road trips">
            <a:extLst>
              <a:ext uri="{FF2B5EF4-FFF2-40B4-BE49-F238E27FC236}">
                <a16:creationId xmlns:a16="http://schemas.microsoft.com/office/drawing/2014/main" id="{69D1CB82-D359-44EA-AC5A-D2E6B844A9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801" y="1782918"/>
            <a:ext cx="2532669" cy="4179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Roads by Porsche. Scenic routing to navigate the most… | by Mapbox | maps  for developers">
            <a:extLst>
              <a:ext uri="{FF2B5EF4-FFF2-40B4-BE49-F238E27FC236}">
                <a16:creationId xmlns:a16="http://schemas.microsoft.com/office/drawing/2014/main" id="{26822C0E-5902-4D9B-956A-AED883C0CC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85"/>
          <a:stretch/>
        </p:blipFill>
        <p:spPr bwMode="auto">
          <a:xfrm>
            <a:off x="6121356" y="1779726"/>
            <a:ext cx="4935157" cy="2736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09351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754911E1-7CA0-4B7F-8777-EFD871597FC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DB5CB48-EB22-43D9-8685-F0037C237716}"/>
              </a:ext>
            </a:extLst>
          </p:cNvPr>
          <p:cNvSpPr txBox="1"/>
          <p:nvPr/>
        </p:nvSpPr>
        <p:spPr>
          <a:xfrm>
            <a:off x="3048000" y="324433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B89D26-25D5-42E5-9300-1A4B411775DD}"/>
              </a:ext>
            </a:extLst>
          </p:cNvPr>
          <p:cNvSpPr txBox="1"/>
          <p:nvPr/>
        </p:nvSpPr>
        <p:spPr>
          <a:xfrm>
            <a:off x="166256" y="6393276"/>
            <a:ext cx="1547091" cy="2283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dirty="0">
                <a:solidFill>
                  <a:schemeClr val="bg2">
                    <a:lumMod val="10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Sharing Scenic Drives 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EAA834B-87A2-4F54-BBF8-B0872C8138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73834" y="1706834"/>
            <a:ext cx="3444333" cy="3444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454715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754911E1-7CA0-4B7F-8777-EFD871597FC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DB5CB48-EB22-43D9-8685-F0037C237716}"/>
              </a:ext>
            </a:extLst>
          </p:cNvPr>
          <p:cNvSpPr txBox="1"/>
          <p:nvPr/>
        </p:nvSpPr>
        <p:spPr>
          <a:xfrm>
            <a:off x="3048000" y="324433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7ADB1E-1D50-4AB1-8F97-AA2927368401}"/>
              </a:ext>
            </a:extLst>
          </p:cNvPr>
          <p:cNvSpPr txBox="1"/>
          <p:nvPr/>
        </p:nvSpPr>
        <p:spPr>
          <a:xfrm>
            <a:off x="783771" y="702006"/>
            <a:ext cx="467918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200" dirty="0">
                <a:solidFill>
                  <a:srgbClr val="9FBED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TARGET	</a:t>
            </a:r>
            <a:endParaRPr lang="ko-KR" altLang="en-US" sz="4200" dirty="0">
              <a:solidFill>
                <a:srgbClr val="9FBED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BFDB11-0C80-4545-97F7-4E5723A49F6E}"/>
              </a:ext>
            </a:extLst>
          </p:cNvPr>
          <p:cNvSpPr txBox="1"/>
          <p:nvPr/>
        </p:nvSpPr>
        <p:spPr>
          <a:xfrm>
            <a:off x="166256" y="6393276"/>
            <a:ext cx="1547091" cy="2283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dirty="0">
                <a:solidFill>
                  <a:schemeClr val="bg2">
                    <a:lumMod val="10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Sharing Scenic Drives 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EAB8DF86-A77D-43B6-B74E-AD3E8E6DFC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634" y="5941220"/>
            <a:ext cx="686378" cy="686378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0B865FD3-69DF-499B-A45D-9662D842E036}"/>
              </a:ext>
            </a:extLst>
          </p:cNvPr>
          <p:cNvSpPr/>
          <p:nvPr/>
        </p:nvSpPr>
        <p:spPr>
          <a:xfrm>
            <a:off x="939800" y="2176014"/>
            <a:ext cx="3097359" cy="3097359"/>
          </a:xfrm>
          <a:prstGeom prst="roundRect">
            <a:avLst/>
          </a:prstGeom>
          <a:solidFill>
            <a:schemeClr val="bg1"/>
          </a:solidFill>
          <a:ln cap="rnd"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성인이상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,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운전면허가 </a:t>
            </a:r>
            <a:endParaRPr lang="en-US" altLang="ko-KR" sz="1400" dirty="0">
              <a:solidFill>
                <a:schemeClr val="bg2">
                  <a:lumMod val="25000"/>
                </a:schemeClr>
              </a:solidFill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있는 사용자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. </a:t>
            </a:r>
            <a:r>
              <a:rPr lang="ko-KR" altLang="en-US" sz="1400" dirty="0" err="1">
                <a:solidFill>
                  <a:schemeClr val="bg2">
                    <a:lumMod val="25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자차가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 있는 사용자가 사용할 확률이 더 높다고 추정</a:t>
            </a:r>
            <a:endParaRPr lang="en-US" altLang="ko-KR" sz="1400" dirty="0">
              <a:solidFill>
                <a:schemeClr val="bg2">
                  <a:lumMod val="25000"/>
                </a:schemeClr>
              </a:solidFill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3B14E535-4335-43AD-AF2F-CE44464A3AAF}"/>
              </a:ext>
            </a:extLst>
          </p:cNvPr>
          <p:cNvSpPr/>
          <p:nvPr/>
        </p:nvSpPr>
        <p:spPr>
          <a:xfrm>
            <a:off x="4446537" y="2144958"/>
            <a:ext cx="3097359" cy="3097359"/>
          </a:xfrm>
          <a:prstGeom prst="roundRect">
            <a:avLst/>
          </a:prstGeom>
          <a:solidFill>
            <a:schemeClr val="bg1"/>
          </a:solidFill>
          <a:ln cap="rnd"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성비는 남자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7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여자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3</a:t>
            </a: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타겟의 연령대는 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25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살에서 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45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살사이 정도로 추정</a:t>
            </a: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8825B599-2BB3-4040-AA6F-8AAA5E8CE8C3}"/>
              </a:ext>
            </a:extLst>
          </p:cNvPr>
          <p:cNvSpPr/>
          <p:nvPr/>
        </p:nvSpPr>
        <p:spPr>
          <a:xfrm>
            <a:off x="7953275" y="2144958"/>
            <a:ext cx="3097359" cy="3097359"/>
          </a:xfrm>
          <a:prstGeom prst="roundRect">
            <a:avLst/>
          </a:prstGeom>
          <a:solidFill>
            <a:schemeClr val="bg1"/>
          </a:solidFill>
          <a:ln cap="rnd"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다수가 만족 할 수 있는 깔끔함 </a:t>
            </a:r>
            <a:endParaRPr lang="en-US" altLang="ko-KR" sz="1400" dirty="0">
              <a:solidFill>
                <a:schemeClr val="bg2">
                  <a:lumMod val="25000"/>
                </a:schemeClr>
              </a:solidFill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 err="1">
                <a:solidFill>
                  <a:schemeClr val="bg2">
                    <a:lumMod val="25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투머치한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 </a:t>
            </a:r>
            <a:r>
              <a:rPr lang="ko-KR" altLang="en-US" sz="1400" dirty="0" err="1">
                <a:solidFill>
                  <a:schemeClr val="bg2">
                    <a:lumMod val="25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정보글에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 지친 사용자를 위해 심플함을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추구</a:t>
            </a:r>
            <a:endParaRPr lang="en-US" altLang="ko-KR" sz="1400" dirty="0">
              <a:solidFill>
                <a:schemeClr val="bg2">
                  <a:lumMod val="25000"/>
                </a:schemeClr>
              </a:solidFill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76071531"/>
      </p:ext>
    </p:extLst>
  </p:cSld>
  <p:clrMapOvr>
    <a:masterClrMapping/>
  </p:clrMapOvr>
  <p:transition spd="slow">
    <p:cover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754911E1-7CA0-4B7F-8777-EFD871597F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DB5CB48-EB22-43D9-8685-F0037C237716}"/>
              </a:ext>
            </a:extLst>
          </p:cNvPr>
          <p:cNvSpPr txBox="1"/>
          <p:nvPr/>
        </p:nvSpPr>
        <p:spPr>
          <a:xfrm>
            <a:off x="3048000" y="324433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7ADB1E-1D50-4AB1-8F97-AA2927368401}"/>
              </a:ext>
            </a:extLst>
          </p:cNvPr>
          <p:cNvSpPr txBox="1"/>
          <p:nvPr/>
        </p:nvSpPr>
        <p:spPr>
          <a:xfrm>
            <a:off x="1901768" y="702006"/>
            <a:ext cx="246170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200" dirty="0">
                <a:solidFill>
                  <a:srgbClr val="E0EAF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행동변수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BFDB11-0C80-4545-97F7-4E5723A49F6E}"/>
              </a:ext>
            </a:extLst>
          </p:cNvPr>
          <p:cNvSpPr txBox="1"/>
          <p:nvPr/>
        </p:nvSpPr>
        <p:spPr>
          <a:xfrm>
            <a:off x="166256" y="6393276"/>
            <a:ext cx="1547091" cy="2283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dirty="0">
                <a:solidFill>
                  <a:schemeClr val="bg2">
                    <a:lumMod val="10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Sharing Scenic Drives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0E7C65-273E-4ED7-9F2B-65E5191EE41B}"/>
              </a:ext>
            </a:extLst>
          </p:cNvPr>
          <p:cNvSpPr txBox="1"/>
          <p:nvPr/>
        </p:nvSpPr>
        <p:spPr>
          <a:xfrm>
            <a:off x="1487510" y="4735574"/>
            <a:ext cx="311024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err="1">
                <a:solidFill>
                  <a:schemeClr val="bg2">
                    <a:lumMod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지도앱과의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연동이 잘 될지는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</a:p>
          <a:p>
            <a:pPr algn="ctr"/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미지수</a:t>
            </a:r>
          </a:p>
          <a:p>
            <a:pPr algn="ctr"/>
            <a:endParaRPr lang="en-US" altLang="ko-KR" sz="1600" dirty="0">
              <a:solidFill>
                <a:schemeClr val="bg2">
                  <a:lumMod val="2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ctr"/>
            <a:endParaRPr lang="ko-KR" altLang="en-US" dirty="0">
              <a:solidFill>
                <a:schemeClr val="bg2">
                  <a:lumMod val="2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ctr"/>
            <a:endParaRPr lang="en-US" altLang="ko-KR" dirty="0">
              <a:solidFill>
                <a:schemeClr val="bg2">
                  <a:lumMod val="2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D1F47FFE-DDC8-4734-A191-1F6803A306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634" y="5941220"/>
            <a:ext cx="686378" cy="68637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F44137E-E6EA-442C-9E06-38B92A4E0840}"/>
              </a:ext>
            </a:extLst>
          </p:cNvPr>
          <p:cNvSpPr txBox="1"/>
          <p:nvPr/>
        </p:nvSpPr>
        <p:spPr>
          <a:xfrm>
            <a:off x="7615320" y="702006"/>
            <a:ext cx="246170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200" dirty="0">
                <a:solidFill>
                  <a:srgbClr val="9FBED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목표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0FE7DE4A-6DDA-4478-BDB0-E5F713CEF4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8500" y="2008326"/>
            <a:ext cx="2728545" cy="272854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F5E866E-B466-427B-877B-4A2BDFF7716D}"/>
              </a:ext>
            </a:extLst>
          </p:cNvPr>
          <p:cNvSpPr txBox="1"/>
          <p:nvPr/>
        </p:nvSpPr>
        <p:spPr>
          <a:xfrm>
            <a:off x="7814680" y="4735574"/>
            <a:ext cx="2438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다운로드 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1000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건 이상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F2F32B3E-8596-48A1-9AC1-78CEB4893A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4955" y="2239931"/>
            <a:ext cx="2265333" cy="226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472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754911E1-7CA0-4B7F-8777-EFD871597FC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DB5CB48-EB22-43D9-8685-F0037C237716}"/>
              </a:ext>
            </a:extLst>
          </p:cNvPr>
          <p:cNvSpPr txBox="1"/>
          <p:nvPr/>
        </p:nvSpPr>
        <p:spPr>
          <a:xfrm>
            <a:off x="3048000" y="324433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E859A6-CE39-4760-A298-E6F3BCDF6059}"/>
              </a:ext>
            </a:extLst>
          </p:cNvPr>
          <p:cNvSpPr txBox="1"/>
          <p:nvPr/>
        </p:nvSpPr>
        <p:spPr>
          <a:xfrm>
            <a:off x="166256" y="6393276"/>
            <a:ext cx="1547091" cy="2283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dirty="0">
                <a:solidFill>
                  <a:schemeClr val="bg2">
                    <a:lumMod val="10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Sharing Scenic Drives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93CEA9-3BA6-476F-8E6E-84CC437C9603}"/>
              </a:ext>
            </a:extLst>
          </p:cNvPr>
          <p:cNvSpPr txBox="1"/>
          <p:nvPr/>
        </p:nvSpPr>
        <p:spPr>
          <a:xfrm>
            <a:off x="783772" y="702006"/>
            <a:ext cx="32657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rgbClr val="9FBED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경쟁상대</a:t>
            </a:r>
            <a:endParaRPr lang="ko-KR" altLang="en-US" sz="4400" dirty="0">
              <a:solidFill>
                <a:srgbClr val="9FBED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8AB82C35-C69F-4CEA-97A1-A2A111D00D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693" y="2967917"/>
            <a:ext cx="1156628" cy="115662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6463F6EE-5BF2-44F9-A07D-0250AFF7CE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38475" y="2967917"/>
            <a:ext cx="1156628" cy="1156628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502C0E7B-99FD-4DF3-B745-AC62644FB0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25909" y="2967917"/>
            <a:ext cx="1156628" cy="1156628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363F430A-4CC5-4E8F-B484-2B55C3E96D2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13343" y="2977397"/>
            <a:ext cx="1156628" cy="1156628"/>
          </a:xfrm>
          <a:prstGeom prst="rect">
            <a:avLst/>
          </a:prstGeom>
        </p:spPr>
      </p:pic>
      <p:pic>
        <p:nvPicPr>
          <p:cNvPr id="32" name="내용 개체 틀 31">
            <a:extLst>
              <a:ext uri="{FF2B5EF4-FFF2-40B4-BE49-F238E27FC236}">
                <a16:creationId xmlns:a16="http://schemas.microsoft.com/office/drawing/2014/main" id="{296F7362-B156-497C-A6E9-3347E74ACB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65135" y="1686881"/>
            <a:ext cx="4712030" cy="3639515"/>
          </a:xfr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605E88BA-5B53-4049-9158-D59EB911A03E}"/>
              </a:ext>
            </a:extLst>
          </p:cNvPr>
          <p:cNvSpPr txBox="1"/>
          <p:nvPr/>
        </p:nvSpPr>
        <p:spPr>
          <a:xfrm>
            <a:off x="764455" y="4345548"/>
            <a:ext cx="5312228" cy="1025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4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많은 사람들이</a:t>
            </a:r>
            <a:r>
              <a:rPr lang="en-US" altLang="ko-KR" sz="14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 </a:t>
            </a:r>
            <a:r>
              <a:rPr lang="ko-KR" altLang="en-US" sz="14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블로그 포스팅 등으로 주변풍경</a:t>
            </a:r>
            <a:r>
              <a:rPr lang="en-US" altLang="ko-KR" sz="14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, </a:t>
            </a:r>
            <a:r>
              <a:rPr lang="ko-KR" altLang="en-US" sz="14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많은 글을 확인하고 정보를 얻고 있었다</a:t>
            </a:r>
            <a:r>
              <a:rPr lang="en-US" altLang="ko-KR" sz="14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.</a:t>
            </a:r>
            <a:r>
              <a:rPr lang="ko-KR" altLang="en-US" sz="14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 단순 간결하게</a:t>
            </a:r>
            <a:r>
              <a:rPr lang="en-US" altLang="ko-KR" sz="14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 </a:t>
            </a:r>
            <a:r>
              <a:rPr lang="ko-KR" altLang="en-US" sz="14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지도</a:t>
            </a:r>
            <a:r>
              <a:rPr lang="en-US" altLang="ko-KR" sz="14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UI</a:t>
            </a:r>
            <a:r>
              <a:rPr lang="ko-KR" altLang="en-US" sz="14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로 보여 주는 자료는</a:t>
            </a:r>
            <a:r>
              <a:rPr lang="en-US" altLang="ko-KR" sz="14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 </a:t>
            </a:r>
            <a:r>
              <a:rPr lang="ko-KR" altLang="en-US" sz="14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생각보다 많이</a:t>
            </a:r>
            <a:r>
              <a:rPr lang="en-US" altLang="ko-KR" sz="14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 </a:t>
            </a:r>
            <a:r>
              <a:rPr lang="ko-KR" altLang="en-US" sz="14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존재하지 않았다</a:t>
            </a:r>
            <a:r>
              <a:rPr lang="en-US" altLang="ko-KR" sz="14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.</a:t>
            </a:r>
            <a:endParaRPr lang="ko-KR" altLang="en-US" sz="1400" dirty="0"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4F010457-2F8C-4A3D-BB6D-6436E938FDD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634" y="5941220"/>
            <a:ext cx="686378" cy="686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163521"/>
      </p:ext>
    </p:extLst>
  </p:cSld>
  <p:clrMapOvr>
    <a:masterClrMapping/>
  </p:clrMapOvr>
  <p:transition spd="slow">
    <p:push dir="r"/>
  </p:transition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 cap="rnd"/>
        <a:effectLst>
          <a:softEdge rad="0"/>
        </a:effectLst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1251</TotalTime>
  <Words>434</Words>
  <Application>Microsoft Office PowerPoint</Application>
  <PresentationFormat>와이드스크린</PresentationFormat>
  <Paragraphs>117</Paragraphs>
  <Slides>17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6" baseType="lpstr">
      <vt:lpstr>맑은 고딕</vt:lpstr>
      <vt:lpstr>에스코어 드림 2 ExtraLight</vt:lpstr>
      <vt:lpstr>에스코어 드림 3 Light</vt:lpstr>
      <vt:lpstr>에스코어 드림 4 Regular</vt:lpstr>
      <vt:lpstr>에스코어 드림 5 Medium</vt:lpstr>
      <vt:lpstr>에스코어 드림 7 ExtraBold</vt:lpstr>
      <vt:lpstr>티웨이_하늘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soeun</dc:creator>
  <cp:lastModifiedBy>soeun</cp:lastModifiedBy>
  <cp:revision>25</cp:revision>
  <dcterms:created xsi:type="dcterms:W3CDTF">2021-08-08T05:03:11Z</dcterms:created>
  <dcterms:modified xsi:type="dcterms:W3CDTF">2021-08-11T00:38:15Z</dcterms:modified>
</cp:coreProperties>
</file>